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53"/>
  </p:notesMasterIdLst>
  <p:sldIdLst>
    <p:sldId id="256" r:id="rId3"/>
    <p:sldId id="258" r:id="rId4"/>
    <p:sldId id="290" r:id="rId5"/>
    <p:sldId id="259" r:id="rId6"/>
    <p:sldId id="260" r:id="rId7"/>
    <p:sldId id="28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91" r:id="rId26"/>
    <p:sldId id="278" r:id="rId27"/>
    <p:sldId id="288" r:id="rId28"/>
    <p:sldId id="279" r:id="rId29"/>
    <p:sldId id="280" r:id="rId30"/>
    <p:sldId id="289" r:id="rId31"/>
    <p:sldId id="283" r:id="rId32"/>
    <p:sldId id="281" r:id="rId33"/>
    <p:sldId id="284" r:id="rId34"/>
    <p:sldId id="285" r:id="rId35"/>
    <p:sldId id="286" r:id="rId36"/>
    <p:sldId id="282" r:id="rId37"/>
    <p:sldId id="302" r:id="rId38"/>
    <p:sldId id="305" r:id="rId39"/>
    <p:sldId id="293" r:id="rId40"/>
    <p:sldId id="297" r:id="rId41"/>
    <p:sldId id="298" r:id="rId42"/>
    <p:sldId id="299" r:id="rId43"/>
    <p:sldId id="295" r:id="rId44"/>
    <p:sldId id="300" r:id="rId45"/>
    <p:sldId id="301" r:id="rId46"/>
    <p:sldId id="303" r:id="rId47"/>
    <p:sldId id="304" r:id="rId48"/>
    <p:sldId id="306" r:id="rId49"/>
    <p:sldId id="307" r:id="rId50"/>
    <p:sldId id="308" r:id="rId51"/>
    <p:sldId id="296" r:id="rId52"/>
  </p:sldIdLst>
  <p:sldSz cx="9144000" cy="6858000" type="screen4x3"/>
  <p:notesSz cx="6858000" cy="86868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+mn-ea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+mn-ea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+mn-ea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+mn-ea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450E"/>
    <a:srgbClr val="9999FF"/>
    <a:srgbClr val="F68081"/>
    <a:srgbClr val="F67F80"/>
    <a:srgbClr val="ACD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4"/>
    <p:restoredTop sz="86370"/>
  </p:normalViewPr>
  <p:slideViewPr>
    <p:cSldViewPr>
      <p:cViewPr>
        <p:scale>
          <a:sx n="95" d="100"/>
          <a:sy n="95" d="100"/>
        </p:scale>
        <p:origin x="1976" y="2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1715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58000" cy="86868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858000" cy="86868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3884613" y="0"/>
            <a:ext cx="29718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0225" cy="3254375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3078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125913"/>
            <a:ext cx="5483225" cy="39068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0" y="8250238"/>
            <a:ext cx="29718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250238"/>
            <a:ext cx="2968625" cy="431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ea typeface="宋体" charset="-122"/>
                <a:cs typeface="宋体" charset="-122"/>
              </a:defRPr>
            </a:lvl1pPr>
          </a:lstStyle>
          <a:p>
            <a:fld id="{2A640344-B173-8F4C-B168-459005AC44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1767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820992-B857-F845-AE4E-5D70AA0CADD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3884613" y="8250238"/>
            <a:ext cx="29718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2CF4F4AC-D8A3-544B-91F0-0902832E474C}" type="slidenum">
              <a:rPr lang="en-US" altLang="en-US" sz="1200">
                <a:ea typeface="宋体" charset="-122"/>
                <a:cs typeface="宋体" charset="-122"/>
              </a:rPr>
              <a:pPr algn="r">
                <a:buClrTx/>
                <a:buFontTx/>
                <a:buNone/>
              </a:pPr>
              <a:t>1</a:t>
            </a:fld>
            <a:endParaRPr lang="en-US" altLang="en-US" sz="1200">
              <a:ea typeface="宋体" charset="-122"/>
              <a:cs typeface="宋体" charset="-122"/>
            </a:endParaRPr>
          </a:p>
        </p:txBody>
      </p:sp>
      <p:sp>
        <p:nvSpPr>
          <p:cNvPr id="28674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5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00168B-694D-414A-AFD5-BBEE599AAB88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9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C1B43B-CB58-E245-AE50-DB82EE6E723E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69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2E1BB1-058D-924E-A42A-5DE72FAFA883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81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849739-F86C-BC43-9DCC-3E54275D4E73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SECOND SENTECE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4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1CE751-160A-0842-9D9B-0ED144E79FEF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419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98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EEA619-DA12-4D4F-AC3D-0DE8562E6E9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430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43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5FE88D-1F3E-A843-9B0D-2809C3DFF2E8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440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11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A2D351-1D53-6F4F-AFC8-A556DFEC0CB0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0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8AA9FD8-BF4F-924C-84EA-36779842C856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9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CCD1CF-8B9D-1B4C-9B75-6DA68F8CA1AE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471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6C6B0D-0FA5-8F44-BA4E-557BAAA59864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3884613" y="8250238"/>
            <a:ext cx="29718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4B0E0DE2-63D8-1145-AEDA-A5E5C730A1EF}" type="slidenum">
              <a:rPr lang="en-US" altLang="en-US" sz="1200">
                <a:ea typeface="宋体" charset="-122"/>
                <a:cs typeface="宋体" charset="-122"/>
              </a:rPr>
              <a:pPr algn="r">
                <a:buClrTx/>
                <a:buFontTx/>
                <a:buNone/>
              </a:pPr>
              <a:t>2</a:t>
            </a:fld>
            <a:endParaRPr lang="en-US" altLang="en-US" sz="1200">
              <a:ea typeface="宋体" charset="-122"/>
              <a:cs typeface="宋体" charset="-122"/>
            </a:endParaRPr>
          </a:p>
        </p:txBody>
      </p:sp>
      <p:sp>
        <p:nvSpPr>
          <p:cNvPr id="3072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21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80EF82-1C92-B740-B608-574128FE0114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481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95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951A79-9E79-324A-96D8-6F4E0970A1A4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491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2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0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0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656097-E1B6-5C4F-9984-8CCCBA8193F1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512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25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656097-E1B6-5C4F-9984-8CCCBA8193F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512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50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80727E-AA9C-5B48-AC6B-F4117F2E7C9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97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80727E-AA9C-5B48-AC6B-F4117F2E7C9A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50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80727E-AA9C-5B48-AC6B-F4117F2E7C9A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44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80727E-AA9C-5B48-AC6B-F4117F2E7C9A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98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4E3626-595C-CB49-BAE3-4716B6056B03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3884613" y="8250238"/>
            <a:ext cx="29718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F41A7B9A-F63D-E24A-9387-1E8D176FBA07}" type="slidenum">
              <a:rPr lang="en-US" altLang="en-US" sz="1200">
                <a:ea typeface="宋体" charset="-122"/>
                <a:cs typeface="宋体" charset="-122"/>
              </a:rPr>
              <a:pPr algn="r">
                <a:buClrTx/>
                <a:buFontTx/>
                <a:buNone/>
              </a:pPr>
              <a:t>4</a:t>
            </a:fld>
            <a:endParaRPr lang="en-US" altLang="en-US" sz="1200">
              <a:ea typeface="宋体" charset="-122"/>
              <a:cs typeface="宋体" charset="-122"/>
            </a:endParaRPr>
          </a:p>
        </p:txBody>
      </p:sp>
      <p:sp>
        <p:nvSpPr>
          <p:cNvPr id="31746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4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80727E-AA9C-5B48-AC6B-F4117F2E7C9A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28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80727E-AA9C-5B48-AC6B-F4117F2E7C9A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32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80727E-AA9C-5B48-AC6B-F4117F2E7C9A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14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80727E-AA9C-5B48-AC6B-F4117F2E7C9A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80727E-AA9C-5B48-AC6B-F4117F2E7C9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50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37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788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2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687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42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3099652-2EED-A541-A461-B810B8C6813B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3884613" y="8250238"/>
            <a:ext cx="29718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15587BAA-F4DA-9F47-A9F6-11900CC1E33F}" type="slidenum">
              <a:rPr lang="en-US" altLang="en-US" sz="1200">
                <a:ea typeface="宋体" charset="-122"/>
                <a:cs typeface="宋体" charset="-122"/>
              </a:rPr>
              <a:pPr algn="r">
                <a:buClrTx/>
                <a:buFontTx/>
                <a:buNone/>
              </a:pPr>
              <a:t>5</a:t>
            </a:fld>
            <a:endParaRPr lang="en-US" altLang="en-US" sz="1200">
              <a:ea typeface="宋体" charset="-122"/>
              <a:cs typeface="宋体" charset="-122"/>
            </a:endParaRPr>
          </a:p>
        </p:txBody>
      </p:sp>
      <p:sp>
        <p:nvSpPr>
          <p:cNvPr id="3277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423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44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12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90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91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2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06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969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CB7E8-4B20-F649-B85D-1EBF4D3E5E97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16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45D82F-58F7-6545-97FD-495AB0CF2DD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3884613" y="8250238"/>
            <a:ext cx="29718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BA26D7D1-C86D-0B46-926C-37CBB959691C}" type="slidenum">
              <a:rPr lang="en-US" altLang="en-US" sz="1200">
                <a:ea typeface="宋体" charset="-122"/>
                <a:cs typeface="宋体" charset="-122"/>
              </a:rPr>
              <a:pPr algn="r">
                <a:buClrTx/>
                <a:buFontTx/>
                <a:buNone/>
              </a:pPr>
              <a:t>6</a:t>
            </a:fld>
            <a:endParaRPr lang="en-US" altLang="en-US" sz="1200">
              <a:ea typeface="宋体" charset="-122"/>
              <a:cs typeface="宋体" charset="-122"/>
            </a:endParaRPr>
          </a:p>
        </p:txBody>
      </p:sp>
      <p:sp>
        <p:nvSpPr>
          <p:cNvPr id="2969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21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3871C1-F2EB-EE4E-9911-97018349A7E2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3884613" y="8250238"/>
            <a:ext cx="29718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B4927BC7-29E8-A44A-B2CC-6C3764DF9D0D}" type="slidenum">
              <a:rPr lang="en-US" altLang="en-US" sz="1200">
                <a:ea typeface="宋体" charset="-122"/>
                <a:cs typeface="宋体" charset="-122"/>
              </a:rPr>
              <a:pPr algn="r">
                <a:buClrTx/>
                <a:buFontTx/>
                <a:buNone/>
              </a:pPr>
              <a:t>7</a:t>
            </a:fld>
            <a:endParaRPr lang="en-US" altLang="en-US" sz="1200">
              <a:ea typeface="宋体" charset="-122"/>
              <a:cs typeface="宋体" charset="-122"/>
            </a:endParaRPr>
          </a:p>
        </p:txBody>
      </p:sp>
      <p:sp>
        <p:nvSpPr>
          <p:cNvPr id="33794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9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7E7A78-4ED4-F64B-BBE7-34C15F8D9738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3884613" y="8250238"/>
            <a:ext cx="29718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1535A48-3501-3441-B14C-BECB01382D4A}" type="slidenum">
              <a:rPr lang="en-US" altLang="en-US" sz="1200">
                <a:ea typeface="宋体" charset="-122"/>
                <a:cs typeface="宋体" charset="-122"/>
              </a:rPr>
              <a:pPr algn="r">
                <a:buClrTx/>
                <a:buFontTx/>
                <a:buNone/>
              </a:pPr>
              <a:t>8</a:t>
            </a:fld>
            <a:endParaRPr lang="en-US" altLang="en-US" sz="1200">
              <a:ea typeface="宋体" charset="-122"/>
              <a:cs typeface="宋体" charset="-122"/>
            </a:endParaRPr>
          </a:p>
        </p:txBody>
      </p:sp>
      <p:sp>
        <p:nvSpPr>
          <p:cNvPr id="3481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86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FCD681-29A7-F541-96EA-4D107AAC53E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3884613" y="8250238"/>
            <a:ext cx="29718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CBBE6605-5E19-D94B-B089-B870D95EDDF2}" type="slidenum">
              <a:rPr lang="en-US" altLang="en-US" sz="1200">
                <a:ea typeface="宋体" charset="-122"/>
                <a:cs typeface="宋体" charset="-122"/>
              </a:rPr>
              <a:pPr algn="r">
                <a:buClrTx/>
                <a:buFontTx/>
                <a:buNone/>
              </a:pPr>
              <a:t>9</a:t>
            </a:fld>
            <a:endParaRPr lang="en-US" altLang="en-US" sz="1200">
              <a:ea typeface="宋体" charset="-122"/>
              <a:cs typeface="宋体" charset="-122"/>
            </a:endParaRPr>
          </a:p>
        </p:txBody>
      </p:sp>
      <p:sp>
        <p:nvSpPr>
          <p:cNvPr id="3584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71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7E1280-CA49-1C4B-B406-249BAB161F08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650875"/>
            <a:ext cx="4343400" cy="3257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685800" y="4125913"/>
            <a:ext cx="548640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A51A415-5379-3C4E-8EA0-634E23F277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865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04A3BA3-3A0B-BC4C-AD1A-A96A6D4B40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726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457200"/>
            <a:ext cx="2055812" cy="5635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8213" cy="5635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05FE572-79FE-F54C-8F2A-525223F41D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10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1D20702-30F0-8248-9CE5-A6B9DC34B2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926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192BD19-EE1D-0247-9DFC-A6F7D3EC70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939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B049410-9E9C-1243-AD66-8E1B7C4BFE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691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0"/>
            <a:ext cx="4037013" cy="4340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52600"/>
            <a:ext cx="4037012" cy="4340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2E62881-B857-AD48-BA03-ED85EE5063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414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058BA0E-063F-DF42-9001-16D6918707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570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D6B0FA9-D39C-964E-82DE-14A44E6A74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883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15C9075-E8F2-E348-B1F9-9089BB5E36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919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4586079-A879-584F-B2CF-F0FEB0867A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15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D0567F9-AEB2-394A-A09C-24F2F899D3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460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05272C3-8F59-A14B-8C54-23BDE1D3DD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860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72F98CD-43D2-744D-B60B-BD15248A3F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582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457200"/>
            <a:ext cx="2055812" cy="5635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8213" cy="5635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7B7587A-E2A6-9F48-B2D2-EB68022190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5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D257C48-0F93-3B45-AE50-1F2DA1ED3E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933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0"/>
            <a:ext cx="4037013" cy="4340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52600"/>
            <a:ext cx="4037012" cy="4340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19BE8D9-6BA6-CD43-9353-3C52F4D30E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76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F069281-AFCA-D54D-8B92-28D5E72BDF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8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9E44E44-8A6E-4645-BE14-3AA9C21D3A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01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1C16959-2F10-9040-9664-EB7B6A0E5E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74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CAB2746-055C-B743-915B-F47CC246C4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56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5F07D2F-F620-FB4F-902C-99088F688A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491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52600"/>
            <a:ext cx="8226425" cy="43402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ftr"/>
          </p:nvPr>
        </p:nvSpPr>
        <p:spPr bwMode="auto">
          <a:xfrm>
            <a:off x="0" y="6248400"/>
            <a:ext cx="9140825" cy="4540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17475" y="184150"/>
            <a:ext cx="9042400" cy="274638"/>
          </a:xfrm>
          <a:prstGeom prst="rect">
            <a:avLst/>
          </a:prstGeom>
          <a:gradFill rotWithShape="0">
            <a:gsLst>
              <a:gs pos="0">
                <a:srgbClr val="22450E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6425" cy="1368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0104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7010400" y="0"/>
            <a:ext cx="2130425" cy="4540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fld id="{BE6EF122-CC88-F344-9360-D5F6DE991DA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kern="1200">
          <a:solidFill>
            <a:srgbClr val="E4E9EF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000000"/>
          </a:solidFill>
          <a:latin typeface="+mn-lt"/>
          <a:ea typeface="Arial" charset="0"/>
          <a:cs typeface="Arial" charset="0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kern="1200">
          <a:solidFill>
            <a:srgbClr val="000000"/>
          </a:solidFill>
          <a:latin typeface="+mn-lt"/>
          <a:ea typeface="Arial" charset="0"/>
          <a:cs typeface="Arial" charset="0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Arial" charset="0"/>
          <a:cs typeface="Arial" charset="0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1690688"/>
            <a:ext cx="9144000" cy="2533650"/>
          </a:xfrm>
          <a:prstGeom prst="rect">
            <a:avLst/>
          </a:prstGeom>
          <a:solidFill>
            <a:srgbClr val="22450E">
              <a:alpha val="87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52600"/>
            <a:ext cx="8226425" cy="43402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6425" cy="1368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3121025" cy="4540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/>
              <a:t>asd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0" y="6400800"/>
            <a:ext cx="2130425" cy="4540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200">
                <a:solidFill>
                  <a:srgbClr val="000000"/>
                </a:solidFill>
                <a:latin typeface="Arial Black" charset="0"/>
                <a:ea typeface="Arial" charset="0"/>
                <a:cs typeface="Arial" charset="0"/>
              </a:defRPr>
            </a:lvl1pPr>
          </a:lstStyle>
          <a:p>
            <a:fld id="{DCCC920A-2D0B-5E4E-9935-9F4316B4207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kern="1200">
          <a:solidFill>
            <a:srgbClr val="E4E9EF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E4E9EF"/>
          </a:solidFill>
          <a:latin typeface="Garamond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000000"/>
          </a:solidFill>
          <a:latin typeface="+mn-lt"/>
          <a:ea typeface="Arial" charset="0"/>
          <a:cs typeface="Arial" charset="0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kern="1200">
          <a:solidFill>
            <a:srgbClr val="000000"/>
          </a:solidFill>
          <a:latin typeface="+mn-lt"/>
          <a:ea typeface="Arial" charset="0"/>
          <a:cs typeface="Arial" charset="0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Arial" charset="0"/>
          <a:cs typeface="Arial" charset="0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emf"/><Relationship Id="rId5" Type="http://schemas.openxmlformats.org/officeDocument/2006/relationships/image" Target="../media/image37.png"/><Relationship Id="rId6" Type="http://schemas.openxmlformats.org/officeDocument/2006/relationships/image" Target="../media/image38.tiff"/><Relationship Id="rId7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52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52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77850" y="1700213"/>
            <a:ext cx="795337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4000" b="1">
                <a:solidFill>
                  <a:srgbClr val="FFFFFF"/>
                </a:solidFill>
                <a:latin typeface="Garamond" charset="0"/>
              </a:rPr>
              <a:t>Dissipation, Speed, and Accuracy in Early T-cell Recognition 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371600" y="4773613"/>
            <a:ext cx="71056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972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1800" dirty="0">
                <a:solidFill>
                  <a:srgbClr val="2B3949"/>
                </a:solidFill>
                <a:latin typeface="Gill Sans" charset="0"/>
                <a:ea typeface="宋体" charset="-122"/>
                <a:cs typeface="宋体" charset="-122"/>
              </a:rPr>
              <a:t>Dissertation Advisor:  </a:t>
            </a:r>
            <a:r>
              <a:rPr lang="en-US" altLang="en-US" sz="1800" dirty="0" smtClean="0">
                <a:solidFill>
                  <a:srgbClr val="2B3949"/>
                </a:solidFill>
                <a:latin typeface="Gill Sans" charset="0"/>
                <a:ea typeface="宋体" charset="-122"/>
                <a:cs typeface="宋体" charset="-122"/>
              </a:rPr>
              <a:t>Prof. </a:t>
            </a:r>
            <a:r>
              <a:rPr lang="en-US" altLang="en-US" sz="1800" dirty="0">
                <a:solidFill>
                  <a:srgbClr val="2B3949"/>
                </a:solidFill>
                <a:latin typeface="Gill Sans" charset="0"/>
                <a:ea typeface="宋体" charset="-122"/>
                <a:cs typeface="宋体" charset="-122"/>
              </a:rPr>
              <a:t>Pankaj Mehta</a:t>
            </a:r>
          </a:p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endParaRPr lang="en-US" altLang="en-US" sz="1800" dirty="0">
              <a:solidFill>
                <a:srgbClr val="2B3949"/>
              </a:solidFill>
              <a:latin typeface="Gill Sans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1800" dirty="0">
                <a:solidFill>
                  <a:srgbClr val="2B3949"/>
                </a:solidFill>
                <a:latin typeface="Gill Sans" charset="0"/>
                <a:ea typeface="Arial" charset="0"/>
                <a:cs typeface="Arial" charset="0"/>
              </a:rPr>
              <a:t>Committee Members: </a:t>
            </a:r>
            <a:r>
              <a:rPr lang="en-US" altLang="en-US" sz="1800" dirty="0" smtClean="0">
                <a:solidFill>
                  <a:srgbClr val="2B3949"/>
                </a:solidFill>
                <a:latin typeface="Gill Sans" charset="0"/>
                <a:ea typeface="宋体" charset="-122"/>
                <a:cs typeface="宋体" charset="-122"/>
              </a:rPr>
              <a:t>Prof. </a:t>
            </a:r>
            <a:r>
              <a:rPr lang="en-US" altLang="en-US" sz="1800" dirty="0" err="1">
                <a:solidFill>
                  <a:srgbClr val="2B3949"/>
                </a:solidFill>
                <a:latin typeface="Gill Sans" charset="0"/>
                <a:ea typeface="Arial" charset="0"/>
                <a:cs typeface="Arial" charset="0"/>
              </a:rPr>
              <a:t>Ziqiang</a:t>
            </a:r>
            <a:r>
              <a:rPr lang="en-US" altLang="en-US" sz="1800" dirty="0">
                <a:solidFill>
                  <a:srgbClr val="2B3949"/>
                </a:solidFill>
                <a:latin typeface="Gill Sans" charset="0"/>
                <a:ea typeface="Arial" charset="0"/>
                <a:cs typeface="Arial" charset="0"/>
              </a:rPr>
              <a:t> Wang, </a:t>
            </a:r>
            <a:r>
              <a:rPr lang="en-US" altLang="en-US" sz="1800" dirty="0" smtClean="0">
                <a:solidFill>
                  <a:srgbClr val="2B3949"/>
                </a:solidFill>
                <a:latin typeface="Gill Sans" charset="0"/>
                <a:ea typeface="宋体" charset="-122"/>
                <a:cs typeface="宋体" charset="-122"/>
              </a:rPr>
              <a:t>Prof. </a:t>
            </a:r>
            <a:r>
              <a:rPr lang="en-US" altLang="en-US" sz="1800" dirty="0">
                <a:solidFill>
                  <a:srgbClr val="2B3949"/>
                </a:solidFill>
                <a:latin typeface="Gill Sans" charset="0"/>
                <a:ea typeface="Arial" charset="0"/>
                <a:cs typeface="Arial" charset="0"/>
              </a:rPr>
              <a:t>Kevin </a:t>
            </a:r>
            <a:r>
              <a:rPr lang="en-US" altLang="en-US" sz="1800" dirty="0" err="1">
                <a:solidFill>
                  <a:srgbClr val="2B3949"/>
                </a:solidFill>
                <a:latin typeface="Gill Sans" charset="0"/>
                <a:ea typeface="Arial" charset="0"/>
                <a:cs typeface="Arial" charset="0"/>
              </a:rPr>
              <a:t>Bedell</a:t>
            </a:r>
            <a:endParaRPr lang="en-US" altLang="en-US" sz="1800" dirty="0">
              <a:solidFill>
                <a:srgbClr val="2B3949"/>
              </a:solidFill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114800" y="3659188"/>
            <a:ext cx="502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972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80000"/>
              </a:lnSpc>
              <a:spcBef>
                <a:spcPts val="800"/>
              </a:spcBef>
              <a:buClrTx/>
              <a:buSzPct val="75000"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Wenping</a:t>
            </a:r>
            <a:r>
              <a:rPr lang="en-US" altLang="en-US" sz="3200">
                <a:solidFill>
                  <a:srgbClr val="FFFFFF"/>
                </a:solidFill>
                <a:latin typeface="Arial" charset="0"/>
                <a:ea typeface="宋体" charset="-122"/>
                <a:cs typeface="宋体" charset="-122"/>
              </a:rPr>
              <a:t> </a:t>
            </a:r>
            <a:r>
              <a:rPr lang="en-US" altLang="en-US" sz="32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Cui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88913" y="3089275"/>
            <a:ext cx="1857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5850"/>
            <a:ext cx="6821488" cy="315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540AED2D-716C-3748-A72C-E6766EC83084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10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423863" y="125413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Garamond" charset="0"/>
              </a:rPr>
              <a:t>Discrimination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86"/>
          <a:stretch>
            <a:fillRect/>
          </a:stretch>
        </p:blipFill>
        <p:spPr bwMode="auto">
          <a:xfrm>
            <a:off x="155575" y="4805363"/>
            <a:ext cx="4405313" cy="203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b="553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96"/>
          <a:stretch>
            <a:fillRect/>
          </a:stretch>
        </p:blipFill>
        <p:spPr bwMode="auto">
          <a:xfrm>
            <a:off x="4841875" y="4657725"/>
            <a:ext cx="4319588" cy="215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t="5359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6799263" y="2584450"/>
            <a:ext cx="922337" cy="230188"/>
          </a:xfrm>
          <a:prstGeom prst="homePlate">
            <a:avLst>
              <a:gd name="adj" fmla="val 49993"/>
            </a:avLst>
          </a:prstGeom>
          <a:gradFill rotWithShape="0">
            <a:gsLst>
              <a:gs pos="0">
                <a:srgbClr val="C5E6A6"/>
              </a:gs>
              <a:gs pos="100000">
                <a:srgbClr val="68990F"/>
              </a:gs>
            </a:gsLst>
            <a:lin ang="5400000" scaled="1"/>
          </a:gradFill>
          <a:ln w="9360" cap="sq">
            <a:solidFill>
              <a:srgbClr val="61881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7797800" y="2430463"/>
            <a:ext cx="12303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b="1">
                <a:latin typeface="Arial" charset="0"/>
                <a:ea typeface="Arial" charset="0"/>
                <a:cs typeface="Arial" charset="0"/>
              </a:rPr>
              <a:t>Output</a:t>
            </a:r>
          </a:p>
        </p:txBody>
      </p:sp>
      <p:sp>
        <p:nvSpPr>
          <p:cNvPr id="12296" name="AutoShape 8"/>
          <p:cNvSpPr>
            <a:spLocks noChangeArrowheads="1"/>
          </p:cNvSpPr>
          <p:nvPr/>
        </p:nvSpPr>
        <p:spPr bwMode="auto">
          <a:xfrm>
            <a:off x="6376988" y="741363"/>
            <a:ext cx="2151062" cy="1036637"/>
          </a:xfrm>
          <a:prstGeom prst="wedgeEllipseCallout">
            <a:avLst>
              <a:gd name="adj1" fmla="val -20833"/>
              <a:gd name="adj2" fmla="val 62500"/>
            </a:avLst>
          </a:prstGeom>
          <a:gradFill rotWithShape="0">
            <a:gsLst>
              <a:gs pos="0">
                <a:srgbClr val="E8ECFD"/>
              </a:gs>
              <a:gs pos="100000">
                <a:srgbClr val="ACBBF6"/>
              </a:gs>
            </a:gsLst>
            <a:lin ang="5400000" scaled="1"/>
          </a:gradFill>
          <a:ln w="9360" cap="sq">
            <a:solidFill>
              <a:srgbClr val="5C72B2"/>
            </a:solidFill>
            <a:miter lim="800000"/>
            <a:headEnd/>
            <a:tailEnd/>
          </a:ln>
          <a:effectLst>
            <a:outerShdw blurRad="63500" dist="20160" dir="5400000" algn="ctr" rotWithShape="0">
              <a:srgbClr val="808080">
                <a:alpha val="38034"/>
              </a:srgbClr>
            </a:outerShdw>
          </a:effec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b="1">
                <a:latin typeface="Arial" charset="0"/>
                <a:ea typeface="Arial" charset="0"/>
                <a:cs typeface="Arial" charset="0"/>
              </a:rPr>
              <a:t>Poisson distribution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C4F35C6D-9DA1-DC4E-8CB7-E305EC2B2D0A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11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316038"/>
            <a:ext cx="8605838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23863" y="3175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A simple model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8CFB4C2-5D7A-9545-9C32-0D3F4996C8FE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12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423863" y="3175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A simple model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69938" y="5656263"/>
            <a:ext cx="760412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 error rate is too large, compared with typical value 10</a:t>
            </a:r>
            <a:r>
              <a:rPr lang="en-US" altLang="en-US" b="1" baseline="300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-4</a:t>
            </a:r>
            <a:r>
              <a:rPr lang="en-US" altLang="en-US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- 10</a:t>
            </a:r>
            <a:r>
              <a:rPr lang="en-US" altLang="en-US" b="1" baseline="300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-6 </a:t>
            </a:r>
            <a:r>
              <a:rPr lang="en-US" altLang="en-US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 T cells.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7" y="1526475"/>
            <a:ext cx="8510866" cy="409725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4969F790-3E3B-A441-9E8D-3DC32ADBFE5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13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2122488"/>
            <a:ext cx="9144000" cy="433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93675" y="701675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 natural idea is to increase the number of steps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040672CD-31E3-7C4F-9F89-C9CDB1E74EDA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14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23863" y="3175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Kinetic Proofreading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07"/>
          <a:stretch/>
        </p:blipFill>
        <p:spPr bwMode="auto">
          <a:xfrm>
            <a:off x="0" y="1816101"/>
            <a:ext cx="91440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5763" y="47244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 system is no longer in detailed balance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resulting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energy consumption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25"/>
            <a:ext cx="9150350" cy="351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87DC6F20-6061-D943-8F13-49089316344D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15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423863" y="3175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Kinetic Proofreading</a:t>
            </a: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2266950" y="2930525"/>
            <a:ext cx="1341438" cy="879475"/>
            <a:chOff x="1428" y="1846"/>
            <a:chExt cx="845" cy="554"/>
          </a:xfrm>
        </p:grpSpPr>
        <p:grpSp>
          <p:nvGrpSpPr>
            <p:cNvPr id="17413" name="Group 5"/>
            <p:cNvGrpSpPr>
              <a:grpSpLocks/>
            </p:cNvGrpSpPr>
            <p:nvPr/>
          </p:nvGrpSpPr>
          <p:grpSpPr bwMode="auto">
            <a:xfrm>
              <a:off x="1428" y="2015"/>
              <a:ext cx="845" cy="191"/>
              <a:chOff x="1428" y="2015"/>
              <a:chExt cx="845" cy="191"/>
            </a:xfrm>
          </p:grpSpPr>
          <p:grpSp>
            <p:nvGrpSpPr>
              <p:cNvPr id="17414" name="Group 6"/>
              <p:cNvGrpSpPr>
                <a:grpSpLocks/>
              </p:cNvGrpSpPr>
              <p:nvPr/>
            </p:nvGrpSpPr>
            <p:grpSpPr bwMode="auto">
              <a:xfrm>
                <a:off x="1428" y="2015"/>
                <a:ext cx="579" cy="191"/>
                <a:chOff x="1428" y="2015"/>
                <a:chExt cx="579" cy="191"/>
              </a:xfrm>
            </p:grpSpPr>
            <p:sp>
              <p:nvSpPr>
                <p:cNvPr id="17415" name="Oval 7"/>
                <p:cNvSpPr>
                  <a:spLocks noChangeArrowheads="1"/>
                </p:cNvSpPr>
                <p:nvPr/>
              </p:nvSpPr>
              <p:spPr bwMode="auto">
                <a:xfrm>
                  <a:off x="1447" y="2015"/>
                  <a:ext cx="210" cy="191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428" y="2033"/>
                  <a:ext cx="579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 dirty="0"/>
                    <a:t>ATP</a:t>
                  </a:r>
                </a:p>
              </p:txBody>
            </p:sp>
          </p:grpSp>
          <p:grpSp>
            <p:nvGrpSpPr>
              <p:cNvPr id="17417" name="Group 9"/>
              <p:cNvGrpSpPr>
                <a:grpSpLocks/>
              </p:cNvGrpSpPr>
              <p:nvPr/>
            </p:nvGrpSpPr>
            <p:grpSpPr bwMode="auto">
              <a:xfrm>
                <a:off x="1813" y="2015"/>
                <a:ext cx="460" cy="191"/>
                <a:chOff x="1813" y="2015"/>
                <a:chExt cx="460" cy="191"/>
              </a:xfrm>
            </p:grpSpPr>
            <p:sp>
              <p:nvSpPr>
                <p:cNvPr id="17418" name="Oval 10"/>
                <p:cNvSpPr>
                  <a:spLocks noChangeArrowheads="1"/>
                </p:cNvSpPr>
                <p:nvPr/>
              </p:nvSpPr>
              <p:spPr bwMode="auto">
                <a:xfrm>
                  <a:off x="1832" y="2015"/>
                  <a:ext cx="210" cy="191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1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813" y="2033"/>
                  <a:ext cx="46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 dirty="0"/>
                    <a:t>ADP</a:t>
                  </a:r>
                </a:p>
              </p:txBody>
            </p:sp>
          </p:grpSp>
        </p:grpSp>
        <p:sp>
          <p:nvSpPr>
            <p:cNvPr id="17420" name="AutoShape 12"/>
            <p:cNvSpPr>
              <a:spLocks noChangeArrowheads="1"/>
            </p:cNvSpPr>
            <p:nvPr/>
          </p:nvSpPr>
          <p:spPr bwMode="auto">
            <a:xfrm>
              <a:off x="1597" y="1846"/>
              <a:ext cx="289" cy="123"/>
            </a:xfrm>
            <a:prstGeom prst="curvedDownArrow">
              <a:avLst>
                <a:gd name="adj1" fmla="val 25258"/>
                <a:gd name="adj2" fmla="val 50516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1" name="AutoShape 13"/>
            <p:cNvSpPr>
              <a:spLocks noChangeArrowheads="1"/>
            </p:cNvSpPr>
            <p:nvPr/>
          </p:nvSpPr>
          <p:spPr bwMode="auto">
            <a:xfrm>
              <a:off x="1597" y="2233"/>
              <a:ext cx="313" cy="167"/>
            </a:xfrm>
            <a:prstGeom prst="curvedUpArrow">
              <a:avLst>
                <a:gd name="adj1" fmla="val 25224"/>
                <a:gd name="adj2" fmla="val 50457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22" name="Group 14"/>
          <p:cNvGrpSpPr>
            <a:grpSpLocks/>
          </p:cNvGrpSpPr>
          <p:nvPr/>
        </p:nvGrpSpPr>
        <p:grpSpPr bwMode="auto">
          <a:xfrm>
            <a:off x="4379913" y="2890838"/>
            <a:ext cx="1341437" cy="881062"/>
            <a:chOff x="2759" y="1821"/>
            <a:chExt cx="845" cy="555"/>
          </a:xfrm>
        </p:grpSpPr>
        <p:grpSp>
          <p:nvGrpSpPr>
            <p:cNvPr id="17423" name="Group 15"/>
            <p:cNvGrpSpPr>
              <a:grpSpLocks/>
            </p:cNvGrpSpPr>
            <p:nvPr/>
          </p:nvGrpSpPr>
          <p:grpSpPr bwMode="auto">
            <a:xfrm>
              <a:off x="2759" y="1990"/>
              <a:ext cx="845" cy="192"/>
              <a:chOff x="2759" y="1990"/>
              <a:chExt cx="845" cy="192"/>
            </a:xfrm>
          </p:grpSpPr>
          <p:grpSp>
            <p:nvGrpSpPr>
              <p:cNvPr id="17424" name="Group 16"/>
              <p:cNvGrpSpPr>
                <a:grpSpLocks/>
              </p:cNvGrpSpPr>
              <p:nvPr/>
            </p:nvGrpSpPr>
            <p:grpSpPr bwMode="auto">
              <a:xfrm>
                <a:off x="2759" y="1990"/>
                <a:ext cx="579" cy="192"/>
                <a:chOff x="2759" y="1990"/>
                <a:chExt cx="579" cy="192"/>
              </a:xfrm>
            </p:grpSpPr>
            <p:sp>
              <p:nvSpPr>
                <p:cNvPr id="17425" name="Oval 17"/>
                <p:cNvSpPr>
                  <a:spLocks noChangeArrowheads="1"/>
                </p:cNvSpPr>
                <p:nvPr/>
              </p:nvSpPr>
              <p:spPr bwMode="auto">
                <a:xfrm>
                  <a:off x="2778" y="1990"/>
                  <a:ext cx="210" cy="192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2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759" y="2008"/>
                  <a:ext cx="579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/>
                    <a:t>ATP</a:t>
                  </a:r>
                </a:p>
              </p:txBody>
            </p:sp>
          </p:grpSp>
          <p:grpSp>
            <p:nvGrpSpPr>
              <p:cNvPr id="17427" name="Group 19"/>
              <p:cNvGrpSpPr>
                <a:grpSpLocks/>
              </p:cNvGrpSpPr>
              <p:nvPr/>
            </p:nvGrpSpPr>
            <p:grpSpPr bwMode="auto">
              <a:xfrm>
                <a:off x="3144" y="1990"/>
                <a:ext cx="460" cy="192"/>
                <a:chOff x="3144" y="1990"/>
                <a:chExt cx="460" cy="192"/>
              </a:xfrm>
            </p:grpSpPr>
            <p:sp>
              <p:nvSpPr>
                <p:cNvPr id="17428" name="Oval 20"/>
                <p:cNvSpPr>
                  <a:spLocks noChangeArrowheads="1"/>
                </p:cNvSpPr>
                <p:nvPr/>
              </p:nvSpPr>
              <p:spPr bwMode="auto">
                <a:xfrm>
                  <a:off x="3163" y="1990"/>
                  <a:ext cx="210" cy="192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3144" y="2008"/>
                  <a:ext cx="46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/>
                    <a:t>ADP</a:t>
                  </a:r>
                </a:p>
              </p:txBody>
            </p:sp>
          </p:grpSp>
        </p:grpSp>
        <p:sp>
          <p:nvSpPr>
            <p:cNvPr id="17430" name="AutoShape 22"/>
            <p:cNvSpPr>
              <a:spLocks noChangeArrowheads="1"/>
            </p:cNvSpPr>
            <p:nvPr/>
          </p:nvSpPr>
          <p:spPr bwMode="auto">
            <a:xfrm>
              <a:off x="2928" y="1821"/>
              <a:ext cx="289" cy="124"/>
            </a:xfrm>
            <a:prstGeom prst="curvedDownArrow">
              <a:avLst>
                <a:gd name="adj1" fmla="val 25216"/>
                <a:gd name="adj2" fmla="val 50422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1" name="AutoShape 23"/>
            <p:cNvSpPr>
              <a:spLocks noChangeArrowheads="1"/>
            </p:cNvSpPr>
            <p:nvPr/>
          </p:nvSpPr>
          <p:spPr bwMode="auto">
            <a:xfrm>
              <a:off x="2928" y="2209"/>
              <a:ext cx="313" cy="167"/>
            </a:xfrm>
            <a:prstGeom prst="curvedUpArrow">
              <a:avLst>
                <a:gd name="adj1" fmla="val 25224"/>
                <a:gd name="adj2" fmla="val 50457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32" name="Group 24"/>
          <p:cNvGrpSpPr>
            <a:grpSpLocks/>
          </p:cNvGrpSpPr>
          <p:nvPr/>
        </p:nvGrpSpPr>
        <p:grpSpPr bwMode="auto">
          <a:xfrm>
            <a:off x="3343275" y="2890838"/>
            <a:ext cx="1341438" cy="881062"/>
            <a:chOff x="2106" y="1821"/>
            <a:chExt cx="845" cy="555"/>
          </a:xfrm>
        </p:grpSpPr>
        <p:grpSp>
          <p:nvGrpSpPr>
            <p:cNvPr id="17433" name="Group 25"/>
            <p:cNvGrpSpPr>
              <a:grpSpLocks/>
            </p:cNvGrpSpPr>
            <p:nvPr/>
          </p:nvGrpSpPr>
          <p:grpSpPr bwMode="auto">
            <a:xfrm>
              <a:off x="2106" y="1990"/>
              <a:ext cx="845" cy="192"/>
              <a:chOff x="2106" y="1990"/>
              <a:chExt cx="845" cy="192"/>
            </a:xfrm>
          </p:grpSpPr>
          <p:grpSp>
            <p:nvGrpSpPr>
              <p:cNvPr id="17434" name="Group 26"/>
              <p:cNvGrpSpPr>
                <a:grpSpLocks/>
              </p:cNvGrpSpPr>
              <p:nvPr/>
            </p:nvGrpSpPr>
            <p:grpSpPr bwMode="auto">
              <a:xfrm>
                <a:off x="2106" y="1990"/>
                <a:ext cx="579" cy="192"/>
                <a:chOff x="2106" y="1990"/>
                <a:chExt cx="579" cy="192"/>
              </a:xfrm>
            </p:grpSpPr>
            <p:sp>
              <p:nvSpPr>
                <p:cNvPr id="17435" name="Oval 27"/>
                <p:cNvSpPr>
                  <a:spLocks noChangeArrowheads="1"/>
                </p:cNvSpPr>
                <p:nvPr/>
              </p:nvSpPr>
              <p:spPr bwMode="auto">
                <a:xfrm>
                  <a:off x="2125" y="1990"/>
                  <a:ext cx="210" cy="192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3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2106" y="2008"/>
                  <a:ext cx="579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/>
                    <a:t>ATP</a:t>
                  </a:r>
                </a:p>
              </p:txBody>
            </p:sp>
          </p:grpSp>
          <p:grpSp>
            <p:nvGrpSpPr>
              <p:cNvPr id="17437" name="Group 29"/>
              <p:cNvGrpSpPr>
                <a:grpSpLocks/>
              </p:cNvGrpSpPr>
              <p:nvPr/>
            </p:nvGrpSpPr>
            <p:grpSpPr bwMode="auto">
              <a:xfrm>
                <a:off x="2491" y="1990"/>
                <a:ext cx="460" cy="192"/>
                <a:chOff x="2491" y="1990"/>
                <a:chExt cx="460" cy="192"/>
              </a:xfrm>
            </p:grpSpPr>
            <p:sp>
              <p:nvSpPr>
                <p:cNvPr id="17438" name="Oval 30"/>
                <p:cNvSpPr>
                  <a:spLocks noChangeArrowheads="1"/>
                </p:cNvSpPr>
                <p:nvPr/>
              </p:nvSpPr>
              <p:spPr bwMode="auto">
                <a:xfrm>
                  <a:off x="2510" y="1990"/>
                  <a:ext cx="210" cy="192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3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491" y="2008"/>
                  <a:ext cx="46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/>
                    <a:t>ADP</a:t>
                  </a:r>
                </a:p>
              </p:txBody>
            </p:sp>
          </p:grpSp>
        </p:grpSp>
        <p:sp>
          <p:nvSpPr>
            <p:cNvPr id="17440" name="AutoShape 32"/>
            <p:cNvSpPr>
              <a:spLocks noChangeArrowheads="1"/>
            </p:cNvSpPr>
            <p:nvPr/>
          </p:nvSpPr>
          <p:spPr bwMode="auto">
            <a:xfrm>
              <a:off x="2275" y="1821"/>
              <a:ext cx="289" cy="124"/>
            </a:xfrm>
            <a:prstGeom prst="curvedDownArrow">
              <a:avLst>
                <a:gd name="adj1" fmla="val 25216"/>
                <a:gd name="adj2" fmla="val 50422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AutoShape 33"/>
            <p:cNvSpPr>
              <a:spLocks noChangeArrowheads="1"/>
            </p:cNvSpPr>
            <p:nvPr/>
          </p:nvSpPr>
          <p:spPr bwMode="auto">
            <a:xfrm>
              <a:off x="2275" y="2209"/>
              <a:ext cx="313" cy="167"/>
            </a:xfrm>
            <a:prstGeom prst="curvedUpArrow">
              <a:avLst>
                <a:gd name="adj1" fmla="val 25224"/>
                <a:gd name="adj2" fmla="val 50457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42" name="Group 34"/>
          <p:cNvGrpSpPr>
            <a:grpSpLocks/>
          </p:cNvGrpSpPr>
          <p:nvPr/>
        </p:nvGrpSpPr>
        <p:grpSpPr bwMode="auto">
          <a:xfrm>
            <a:off x="5570538" y="2890838"/>
            <a:ext cx="1341437" cy="881062"/>
            <a:chOff x="3509" y="1821"/>
            <a:chExt cx="845" cy="555"/>
          </a:xfrm>
        </p:grpSpPr>
        <p:grpSp>
          <p:nvGrpSpPr>
            <p:cNvPr id="17443" name="Group 35"/>
            <p:cNvGrpSpPr>
              <a:grpSpLocks/>
            </p:cNvGrpSpPr>
            <p:nvPr/>
          </p:nvGrpSpPr>
          <p:grpSpPr bwMode="auto">
            <a:xfrm>
              <a:off x="3509" y="1990"/>
              <a:ext cx="845" cy="192"/>
              <a:chOff x="3509" y="1990"/>
              <a:chExt cx="845" cy="192"/>
            </a:xfrm>
          </p:grpSpPr>
          <p:grpSp>
            <p:nvGrpSpPr>
              <p:cNvPr id="17444" name="Group 36"/>
              <p:cNvGrpSpPr>
                <a:grpSpLocks/>
              </p:cNvGrpSpPr>
              <p:nvPr/>
            </p:nvGrpSpPr>
            <p:grpSpPr bwMode="auto">
              <a:xfrm>
                <a:off x="3509" y="1990"/>
                <a:ext cx="579" cy="192"/>
                <a:chOff x="3509" y="1990"/>
                <a:chExt cx="579" cy="192"/>
              </a:xfrm>
            </p:grpSpPr>
            <p:sp>
              <p:nvSpPr>
                <p:cNvPr id="17445" name="Oval 37"/>
                <p:cNvSpPr>
                  <a:spLocks noChangeArrowheads="1"/>
                </p:cNvSpPr>
                <p:nvPr/>
              </p:nvSpPr>
              <p:spPr bwMode="auto">
                <a:xfrm>
                  <a:off x="3528" y="1990"/>
                  <a:ext cx="210" cy="192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46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509" y="2008"/>
                  <a:ext cx="579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/>
                    <a:t>ATP</a:t>
                  </a:r>
                </a:p>
              </p:txBody>
            </p:sp>
          </p:grpSp>
          <p:grpSp>
            <p:nvGrpSpPr>
              <p:cNvPr id="17447" name="Group 39"/>
              <p:cNvGrpSpPr>
                <a:grpSpLocks/>
              </p:cNvGrpSpPr>
              <p:nvPr/>
            </p:nvGrpSpPr>
            <p:grpSpPr bwMode="auto">
              <a:xfrm>
                <a:off x="3894" y="1990"/>
                <a:ext cx="460" cy="192"/>
                <a:chOff x="3894" y="1990"/>
                <a:chExt cx="460" cy="192"/>
              </a:xfrm>
            </p:grpSpPr>
            <p:sp>
              <p:nvSpPr>
                <p:cNvPr id="17448" name="Oval 40"/>
                <p:cNvSpPr>
                  <a:spLocks noChangeArrowheads="1"/>
                </p:cNvSpPr>
                <p:nvPr/>
              </p:nvSpPr>
              <p:spPr bwMode="auto">
                <a:xfrm>
                  <a:off x="3913" y="1990"/>
                  <a:ext cx="210" cy="192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4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894" y="2008"/>
                  <a:ext cx="46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/>
                    <a:t>ADP</a:t>
                  </a:r>
                </a:p>
              </p:txBody>
            </p:sp>
          </p:grpSp>
        </p:grpSp>
        <p:sp>
          <p:nvSpPr>
            <p:cNvPr id="17450" name="AutoShape 42"/>
            <p:cNvSpPr>
              <a:spLocks noChangeArrowheads="1"/>
            </p:cNvSpPr>
            <p:nvPr/>
          </p:nvSpPr>
          <p:spPr bwMode="auto">
            <a:xfrm>
              <a:off x="3678" y="1821"/>
              <a:ext cx="289" cy="124"/>
            </a:xfrm>
            <a:prstGeom prst="curvedDownArrow">
              <a:avLst>
                <a:gd name="adj1" fmla="val 25216"/>
                <a:gd name="adj2" fmla="val 50422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1" name="AutoShape 43"/>
            <p:cNvSpPr>
              <a:spLocks noChangeArrowheads="1"/>
            </p:cNvSpPr>
            <p:nvPr/>
          </p:nvSpPr>
          <p:spPr bwMode="auto">
            <a:xfrm>
              <a:off x="3678" y="2209"/>
              <a:ext cx="313" cy="167"/>
            </a:xfrm>
            <a:prstGeom prst="curvedUpArrow">
              <a:avLst>
                <a:gd name="adj1" fmla="val 25224"/>
                <a:gd name="adj2" fmla="val 50457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52" name="Group 44"/>
          <p:cNvGrpSpPr>
            <a:grpSpLocks/>
          </p:cNvGrpSpPr>
          <p:nvPr/>
        </p:nvGrpSpPr>
        <p:grpSpPr bwMode="auto">
          <a:xfrm>
            <a:off x="6645275" y="2890838"/>
            <a:ext cx="1341438" cy="881062"/>
            <a:chOff x="4186" y="1821"/>
            <a:chExt cx="845" cy="555"/>
          </a:xfrm>
        </p:grpSpPr>
        <p:grpSp>
          <p:nvGrpSpPr>
            <p:cNvPr id="17453" name="Group 45"/>
            <p:cNvGrpSpPr>
              <a:grpSpLocks/>
            </p:cNvGrpSpPr>
            <p:nvPr/>
          </p:nvGrpSpPr>
          <p:grpSpPr bwMode="auto">
            <a:xfrm>
              <a:off x="4186" y="1990"/>
              <a:ext cx="845" cy="192"/>
              <a:chOff x="4186" y="1990"/>
              <a:chExt cx="845" cy="192"/>
            </a:xfrm>
          </p:grpSpPr>
          <p:grpSp>
            <p:nvGrpSpPr>
              <p:cNvPr id="17454" name="Group 46"/>
              <p:cNvGrpSpPr>
                <a:grpSpLocks/>
              </p:cNvGrpSpPr>
              <p:nvPr/>
            </p:nvGrpSpPr>
            <p:grpSpPr bwMode="auto">
              <a:xfrm>
                <a:off x="4186" y="1990"/>
                <a:ext cx="579" cy="192"/>
                <a:chOff x="4186" y="1990"/>
                <a:chExt cx="579" cy="192"/>
              </a:xfrm>
            </p:grpSpPr>
            <p:sp>
              <p:nvSpPr>
                <p:cNvPr id="17455" name="Oval 47"/>
                <p:cNvSpPr>
                  <a:spLocks noChangeArrowheads="1"/>
                </p:cNvSpPr>
                <p:nvPr/>
              </p:nvSpPr>
              <p:spPr bwMode="auto">
                <a:xfrm>
                  <a:off x="4205" y="1990"/>
                  <a:ext cx="210" cy="192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56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186" y="2008"/>
                  <a:ext cx="579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/>
                    <a:t>ATP</a:t>
                  </a:r>
                </a:p>
              </p:txBody>
            </p:sp>
          </p:grpSp>
          <p:grpSp>
            <p:nvGrpSpPr>
              <p:cNvPr id="17457" name="Group 49"/>
              <p:cNvGrpSpPr>
                <a:grpSpLocks/>
              </p:cNvGrpSpPr>
              <p:nvPr/>
            </p:nvGrpSpPr>
            <p:grpSpPr bwMode="auto">
              <a:xfrm>
                <a:off x="4571" y="1990"/>
                <a:ext cx="460" cy="192"/>
                <a:chOff x="4571" y="1990"/>
                <a:chExt cx="460" cy="192"/>
              </a:xfrm>
            </p:grpSpPr>
            <p:sp>
              <p:nvSpPr>
                <p:cNvPr id="17458" name="Oval 50"/>
                <p:cNvSpPr>
                  <a:spLocks noChangeArrowheads="1"/>
                </p:cNvSpPr>
                <p:nvPr/>
              </p:nvSpPr>
              <p:spPr bwMode="auto">
                <a:xfrm>
                  <a:off x="4590" y="1990"/>
                  <a:ext cx="210" cy="192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5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571" y="2008"/>
                  <a:ext cx="46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/>
                    <a:t>ADP</a:t>
                  </a:r>
                </a:p>
              </p:txBody>
            </p:sp>
          </p:grpSp>
        </p:grpSp>
        <p:sp>
          <p:nvSpPr>
            <p:cNvPr id="17460" name="AutoShape 52"/>
            <p:cNvSpPr>
              <a:spLocks noChangeArrowheads="1"/>
            </p:cNvSpPr>
            <p:nvPr/>
          </p:nvSpPr>
          <p:spPr bwMode="auto">
            <a:xfrm>
              <a:off x="4355" y="1821"/>
              <a:ext cx="289" cy="124"/>
            </a:xfrm>
            <a:prstGeom prst="curvedDownArrow">
              <a:avLst>
                <a:gd name="adj1" fmla="val 25216"/>
                <a:gd name="adj2" fmla="val 50422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1" name="AutoShape 53"/>
            <p:cNvSpPr>
              <a:spLocks noChangeArrowheads="1"/>
            </p:cNvSpPr>
            <p:nvPr/>
          </p:nvSpPr>
          <p:spPr bwMode="auto">
            <a:xfrm>
              <a:off x="4355" y="2209"/>
              <a:ext cx="313" cy="167"/>
            </a:xfrm>
            <a:prstGeom prst="curvedUpArrow">
              <a:avLst>
                <a:gd name="adj1" fmla="val 25224"/>
                <a:gd name="adj2" fmla="val 50457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62" name="Group 54"/>
          <p:cNvGrpSpPr>
            <a:grpSpLocks/>
          </p:cNvGrpSpPr>
          <p:nvPr/>
        </p:nvGrpSpPr>
        <p:grpSpPr bwMode="auto">
          <a:xfrm>
            <a:off x="7812088" y="2890838"/>
            <a:ext cx="1341437" cy="881062"/>
            <a:chOff x="4921" y="1821"/>
            <a:chExt cx="845" cy="555"/>
          </a:xfrm>
        </p:grpSpPr>
        <p:grpSp>
          <p:nvGrpSpPr>
            <p:cNvPr id="17463" name="Group 55"/>
            <p:cNvGrpSpPr>
              <a:grpSpLocks/>
            </p:cNvGrpSpPr>
            <p:nvPr/>
          </p:nvGrpSpPr>
          <p:grpSpPr bwMode="auto">
            <a:xfrm>
              <a:off x="4921" y="1990"/>
              <a:ext cx="845" cy="192"/>
              <a:chOff x="4921" y="1990"/>
              <a:chExt cx="845" cy="192"/>
            </a:xfrm>
          </p:grpSpPr>
          <p:grpSp>
            <p:nvGrpSpPr>
              <p:cNvPr id="17464" name="Group 56"/>
              <p:cNvGrpSpPr>
                <a:grpSpLocks/>
              </p:cNvGrpSpPr>
              <p:nvPr/>
            </p:nvGrpSpPr>
            <p:grpSpPr bwMode="auto">
              <a:xfrm>
                <a:off x="4921" y="1990"/>
                <a:ext cx="579" cy="192"/>
                <a:chOff x="4921" y="1990"/>
                <a:chExt cx="579" cy="192"/>
              </a:xfrm>
            </p:grpSpPr>
            <p:sp>
              <p:nvSpPr>
                <p:cNvPr id="17465" name="Oval 57"/>
                <p:cNvSpPr>
                  <a:spLocks noChangeArrowheads="1"/>
                </p:cNvSpPr>
                <p:nvPr/>
              </p:nvSpPr>
              <p:spPr bwMode="auto">
                <a:xfrm>
                  <a:off x="4940" y="1990"/>
                  <a:ext cx="210" cy="192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66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4921" y="2008"/>
                  <a:ext cx="579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/>
                    <a:t>ATP</a:t>
                  </a:r>
                </a:p>
              </p:txBody>
            </p:sp>
          </p:grpSp>
          <p:grpSp>
            <p:nvGrpSpPr>
              <p:cNvPr id="17467" name="Group 59"/>
              <p:cNvGrpSpPr>
                <a:grpSpLocks/>
              </p:cNvGrpSpPr>
              <p:nvPr/>
            </p:nvGrpSpPr>
            <p:grpSpPr bwMode="auto">
              <a:xfrm>
                <a:off x="5306" y="1990"/>
                <a:ext cx="460" cy="192"/>
                <a:chOff x="5306" y="1990"/>
                <a:chExt cx="460" cy="192"/>
              </a:xfrm>
            </p:grpSpPr>
            <p:sp>
              <p:nvSpPr>
                <p:cNvPr id="17468" name="Oval 60"/>
                <p:cNvSpPr>
                  <a:spLocks noChangeArrowheads="1"/>
                </p:cNvSpPr>
                <p:nvPr/>
              </p:nvSpPr>
              <p:spPr bwMode="auto">
                <a:xfrm>
                  <a:off x="5325" y="1990"/>
                  <a:ext cx="210" cy="192"/>
                </a:xfrm>
                <a:prstGeom prst="ellipse">
                  <a:avLst/>
                </a:prstGeom>
                <a:solidFill>
                  <a:srgbClr val="ABD958"/>
                </a:solidFill>
                <a:ln w="9360" cap="sq">
                  <a:solidFill>
                    <a:srgbClr val="31451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69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5306" y="2008"/>
                  <a:ext cx="46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 sz="1000"/>
                    <a:t>ADP</a:t>
                  </a:r>
                </a:p>
              </p:txBody>
            </p:sp>
          </p:grpSp>
        </p:grpSp>
        <p:sp>
          <p:nvSpPr>
            <p:cNvPr id="17470" name="AutoShape 62"/>
            <p:cNvSpPr>
              <a:spLocks noChangeArrowheads="1"/>
            </p:cNvSpPr>
            <p:nvPr/>
          </p:nvSpPr>
          <p:spPr bwMode="auto">
            <a:xfrm>
              <a:off x="5090" y="1821"/>
              <a:ext cx="289" cy="124"/>
            </a:xfrm>
            <a:prstGeom prst="curvedDownArrow">
              <a:avLst>
                <a:gd name="adj1" fmla="val 25216"/>
                <a:gd name="adj2" fmla="val 50422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1" name="AutoShape 63"/>
            <p:cNvSpPr>
              <a:spLocks noChangeArrowheads="1"/>
            </p:cNvSpPr>
            <p:nvPr/>
          </p:nvSpPr>
          <p:spPr bwMode="auto">
            <a:xfrm>
              <a:off x="5090" y="2209"/>
              <a:ext cx="313" cy="167"/>
            </a:xfrm>
            <a:prstGeom prst="curvedUpArrow">
              <a:avLst>
                <a:gd name="adj1" fmla="val 25224"/>
                <a:gd name="adj2" fmla="val 50457"/>
                <a:gd name="adj3" fmla="val 25000"/>
              </a:avLst>
            </a:prstGeom>
            <a:solidFill>
              <a:srgbClr val="ABD958"/>
            </a:solidFill>
            <a:ln w="9360" cap="sq">
              <a:solidFill>
                <a:srgbClr val="3145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7472" name="Picture 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5272088"/>
            <a:ext cx="1274762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473" name="Text Box 65"/>
          <p:cNvSpPr txBox="1">
            <a:spLocks noChangeArrowheads="1"/>
          </p:cNvSpPr>
          <p:nvPr/>
        </p:nvSpPr>
        <p:spPr bwMode="auto">
          <a:xfrm>
            <a:off x="2690813" y="5426075"/>
            <a:ext cx="21891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Hopfield limit: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26491" y="1524000"/>
            <a:ext cx="5429701" cy="3777965"/>
            <a:chOff x="1580699" y="1717565"/>
            <a:chExt cx="5429701" cy="37779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699" y="1717565"/>
              <a:ext cx="5093370" cy="3777965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 bwMode="auto">
            <a:xfrm>
              <a:off x="5678511" y="2170292"/>
              <a:ext cx="533400" cy="533400"/>
            </a:xfrm>
            <a:prstGeom prst="ellipse">
              <a:avLst/>
            </a:prstGeom>
            <a:solidFill>
              <a:srgbClr val="ACD958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60118" y="2265510"/>
              <a:ext cx="746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ATP</a:t>
              </a:r>
              <a:endParaRPr lang="en-US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6276954" y="3404207"/>
              <a:ext cx="625715" cy="573377"/>
            </a:xfrm>
            <a:prstGeom prst="ellipse">
              <a:avLst/>
            </a:prstGeom>
            <a:solidFill>
              <a:srgbClr val="ACD958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63816" y="3490841"/>
              <a:ext cx="746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ADP</a:t>
              </a:r>
              <a:endParaRPr lang="en-US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Curved Right Arrow 5"/>
            <p:cNvSpPr/>
            <p:nvPr/>
          </p:nvSpPr>
          <p:spPr bwMode="auto">
            <a:xfrm rot="19953986">
              <a:off x="5570556" y="2623395"/>
              <a:ext cx="422529" cy="1295400"/>
            </a:xfrm>
            <a:prstGeom prst="curvedRightArrow">
              <a:avLst/>
            </a:prstGeom>
            <a:solidFill>
              <a:srgbClr val="ACD95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</p:grpSp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853495C4-729E-2E40-8673-D3A271CDDEE5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16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23863" y="3175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Power Dissipation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5627941"/>
            <a:ext cx="6510337" cy="12206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176" y="3574229"/>
            <a:ext cx="266700" cy="342900"/>
          </a:xfrm>
          <a:prstGeom prst="rect">
            <a:avLst/>
          </a:prstGeom>
        </p:spPr>
      </p:pic>
      <p:sp>
        <p:nvSpPr>
          <p:cNvPr id="27" name="Rounded Rectangular Callout 26"/>
          <p:cNvSpPr/>
          <p:nvPr/>
        </p:nvSpPr>
        <p:spPr bwMode="auto">
          <a:xfrm>
            <a:off x="5197236" y="726799"/>
            <a:ext cx="3804674" cy="1343326"/>
          </a:xfrm>
          <a:prstGeom prst="wedgeRoundRectCallout">
            <a:avLst>
              <a:gd name="adj1" fmla="val -53154"/>
              <a:gd name="adj2" fmla="val 85190"/>
              <a:gd name="adj3" fmla="val 16667"/>
            </a:avLst>
          </a:prstGeom>
          <a:solidFill>
            <a:srgbClr val="ACD958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It not in detailed balance. There is </a:t>
            </a: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a net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flux due to energy consumption</a:t>
            </a:r>
            <a:endParaRPr kumimoji="0" lang="en-US" sz="2400" b="0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28" name="Right Arrow 27"/>
          <p:cNvSpPr/>
          <p:nvPr/>
        </p:nvSpPr>
        <p:spPr bwMode="auto">
          <a:xfrm>
            <a:off x="5057703" y="6334668"/>
            <a:ext cx="690758" cy="228600"/>
          </a:xfrm>
          <a:prstGeom prst="rightArrow">
            <a:avLst/>
          </a:prstGeom>
          <a:solidFill>
            <a:srgbClr val="22450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56192" y="6172200"/>
            <a:ext cx="3440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Entropy production rate of Markov chain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A6230A57-0372-EC4F-BDA5-27D5EF6FC9D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17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28600" y="571295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Mean First </a:t>
            </a:r>
            <a:r>
              <a:rPr lang="en-US" altLang="en-US" sz="3200" b="1" dirty="0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Passage Time(FPT) and Speed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084388"/>
            <a:ext cx="9144000" cy="378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18C61BAF-C31C-0A47-8BA9-15599C39292E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18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1508125"/>
            <a:ext cx="9144000" cy="510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28600" y="571295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Mean First </a:t>
            </a:r>
            <a:r>
              <a:rPr lang="en-US" altLang="en-US" sz="3200" b="1" dirty="0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Passage Time(FPT) and Speed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C4E2AE2E-264A-574E-983F-DC063639ED9C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19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23863" y="3175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Trade Off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470025"/>
            <a:ext cx="2957513" cy="232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1431925"/>
            <a:ext cx="2995613" cy="235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3889375"/>
            <a:ext cx="3059113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75968" y="533400"/>
            <a:ext cx="8686800" cy="11800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4400" b="1" dirty="0" err="1" smtClean="0">
                <a:solidFill>
                  <a:srgbClr val="22450E"/>
                </a:solidFill>
                <a:latin typeface="Garamond" charset="0"/>
              </a:rPr>
              <a:t>Backgournd</a:t>
            </a:r>
            <a:r>
              <a:rPr lang="en-US" altLang="en-US" sz="4400" b="1" dirty="0" smtClean="0">
                <a:solidFill>
                  <a:srgbClr val="22450E"/>
                </a:solidFill>
                <a:latin typeface="Garamond" charset="0"/>
              </a:rPr>
              <a:t> </a:t>
            </a:r>
            <a:endParaRPr lang="en-US" altLang="en-US" sz="4400" b="1" dirty="0">
              <a:solidFill>
                <a:srgbClr val="22450E"/>
              </a:solidFill>
              <a:latin typeface="Garamond" charset="0"/>
            </a:endParaRPr>
          </a:p>
        </p:txBody>
      </p:sp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9561FDEC-3561-444E-A15A-7BB778EBFC11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2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38200" y="1524000"/>
            <a:ext cx="88868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700"/>
              </a:spcBef>
              <a:buClrTx/>
              <a:buSzPct val="75000"/>
              <a:buFontTx/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immune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system destroys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disease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-causing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organisms.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189288" y="6540500"/>
            <a:ext cx="44942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000">
                <a:latin typeface="Arial" charset="0"/>
                <a:ea typeface="Arial" charset="0"/>
                <a:cs typeface="Arial" charset="0"/>
              </a:rPr>
              <a:t>Dr. </a:t>
            </a:r>
            <a:r>
              <a:rPr lang="en-US" altLang="en-US" sz="1000" dirty="0">
                <a:latin typeface="Arial" charset="0"/>
                <a:ea typeface="Arial" charset="0"/>
                <a:cs typeface="Arial" charset="0"/>
              </a:rPr>
              <a:t>Misty Jenkins, Walter and Eliza Hall Institute</a:t>
            </a:r>
          </a:p>
        </p:txBody>
      </p:sp>
      <p:pic>
        <p:nvPicPr>
          <p:cNvPr id="2" name="R5K7Zx4 - Imgur_1KKFh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2057400"/>
            <a:ext cx="4198620" cy="4343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81F9F190-D9C1-0D4F-86CC-F11668919CF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20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23863" y="3175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Kinetic Proofreading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077913" y="5310188"/>
            <a:ext cx="7604125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Irreversible approximation makes it impossible to calculate the dissipation! 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7"/>
          <a:stretch>
            <a:fillRect/>
          </a:stretch>
        </p:blipFill>
        <p:spPr bwMode="auto">
          <a:xfrm>
            <a:off x="9525" y="2046288"/>
            <a:ext cx="9144000" cy="259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b="4005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71CE2608-7BD9-804D-A738-3A0B83F6728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21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23863" y="3175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Reversible rate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1585913"/>
            <a:ext cx="7219950" cy="480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893763"/>
            <a:ext cx="2413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D07F597E-38EB-6D41-B1FB-B2A076601842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22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1700213"/>
            <a:ext cx="4608513" cy="346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81" b="-2252"/>
          <a:stretch/>
        </p:blipFill>
        <p:spPr>
          <a:xfrm>
            <a:off x="4887310" y="1524000"/>
            <a:ext cx="4267200" cy="4332094"/>
          </a:xfrm>
          <a:prstGeom prst="rect">
            <a:avLst/>
          </a:prstGeom>
        </p:spPr>
      </p:pic>
      <p:sp>
        <p:nvSpPr>
          <p:cNvPr id="21" name="Curved Up Arrow 20"/>
          <p:cNvSpPr/>
          <p:nvPr/>
        </p:nvSpPr>
        <p:spPr bwMode="auto">
          <a:xfrm rot="10800000">
            <a:off x="838200" y="2286000"/>
            <a:ext cx="1295400" cy="381000"/>
          </a:xfrm>
          <a:prstGeom prst="curvedUpArrow">
            <a:avLst>
              <a:gd name="adj1" fmla="val 25000"/>
              <a:gd name="adj2" fmla="val 48481"/>
              <a:gd name="adj3" fmla="val 25000"/>
            </a:avLst>
          </a:prstGeom>
          <a:solidFill>
            <a:srgbClr val="F6808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6" name="Curved Up Arrow 25"/>
          <p:cNvSpPr/>
          <p:nvPr/>
        </p:nvSpPr>
        <p:spPr bwMode="auto">
          <a:xfrm rot="10800000">
            <a:off x="533400" y="1722382"/>
            <a:ext cx="2438401" cy="756746"/>
          </a:xfrm>
          <a:prstGeom prst="curvedUpArrow">
            <a:avLst>
              <a:gd name="adj1" fmla="val 14062"/>
              <a:gd name="adj2" fmla="val 48481"/>
              <a:gd name="adj3" fmla="val 25000"/>
            </a:avLst>
          </a:prstGeom>
          <a:solidFill>
            <a:srgbClr val="F6808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3" name="Curved Left Arrow 22"/>
          <p:cNvSpPr/>
          <p:nvPr/>
        </p:nvSpPr>
        <p:spPr bwMode="auto">
          <a:xfrm rot="5400000">
            <a:off x="1323158" y="3716354"/>
            <a:ext cx="298564" cy="1148607"/>
          </a:xfrm>
          <a:prstGeom prst="curvedLeftArrow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8" name="Curved Left Arrow 27"/>
          <p:cNvSpPr/>
          <p:nvPr/>
        </p:nvSpPr>
        <p:spPr bwMode="auto">
          <a:xfrm rot="5400000">
            <a:off x="1194003" y="3405666"/>
            <a:ext cx="991069" cy="2716922"/>
          </a:xfrm>
          <a:prstGeom prst="curvedLeftArrow">
            <a:avLst>
              <a:gd name="adj1" fmla="val 12931"/>
              <a:gd name="adj2" fmla="val 50000"/>
              <a:gd name="adj3" fmla="val 40908"/>
            </a:avLst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1600" y="6022342"/>
            <a:ext cx="630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Reversible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rate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imply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an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optimal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point!</a:t>
            </a:r>
            <a:r>
              <a:rPr lang="zh-CN" alt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/>
              <a:t> 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23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9694" y="990600"/>
            <a:ext cx="7980906" cy="5181600"/>
            <a:chOff x="629694" y="990600"/>
            <a:chExt cx="7980906" cy="5181600"/>
          </a:xfrm>
        </p:grpSpPr>
        <p:grpSp>
          <p:nvGrpSpPr>
            <p:cNvPr id="5" name="Group 4"/>
            <p:cNvGrpSpPr/>
            <p:nvPr/>
          </p:nvGrpSpPr>
          <p:grpSpPr>
            <a:xfrm>
              <a:off x="685800" y="990600"/>
              <a:ext cx="7924800" cy="5181600"/>
              <a:chOff x="381001" y="1219200"/>
              <a:chExt cx="7875960" cy="47244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-444" r="68668"/>
              <a:stretch/>
            </p:blipFill>
            <p:spPr>
              <a:xfrm>
                <a:off x="381001" y="1219200"/>
                <a:ext cx="4038600" cy="4724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89" t="-444" r="34166"/>
              <a:stretch/>
            </p:blipFill>
            <p:spPr>
              <a:xfrm>
                <a:off x="4191000" y="1219200"/>
                <a:ext cx="4065961" cy="47244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629694" y="990600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a.</a:t>
              </a:r>
              <a:endPara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19425" y="990600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b.</a:t>
              </a:r>
              <a:endPara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24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4" t="1364" r="33228" b="-677"/>
          <a:stretch>
            <a:fillRect/>
          </a:stretch>
        </p:blipFill>
        <p:spPr bwMode="auto">
          <a:xfrm>
            <a:off x="4647830" y="1700213"/>
            <a:ext cx="4725139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l="33974" t="1364" r="33228" b="-6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1700213"/>
            <a:ext cx="4608513" cy="346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1295400" y="3048000"/>
            <a:ext cx="2667000" cy="228600"/>
          </a:xfrm>
          <a:prstGeom prst="rightArrow">
            <a:avLst/>
          </a:prstGeom>
          <a:gradFill>
            <a:gsLst>
              <a:gs pos="30000">
                <a:srgbClr val="F68081">
                  <a:tint val="66000"/>
                  <a:satMod val="160000"/>
                </a:srgbClr>
              </a:gs>
              <a:gs pos="50000">
                <a:srgbClr val="F68081">
                  <a:tint val="44500"/>
                  <a:satMod val="160000"/>
                </a:srgbClr>
              </a:gs>
              <a:gs pos="100000">
                <a:srgbClr val="F68081">
                  <a:tint val="23500"/>
                  <a:satMod val="160000"/>
                </a:srgbClr>
              </a:gs>
            </a:gsLst>
            <a:lin ang="13500000" scaled="1"/>
          </a:gradFill>
          <a:ln w="9525" cap="flat" cmpd="sng" algn="ctr">
            <a:solidFill>
              <a:srgbClr val="F67F8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1295400" y="3546475"/>
            <a:ext cx="2667000" cy="228600"/>
          </a:xfrm>
          <a:prstGeom prst="rightArrow">
            <a:avLst/>
          </a:prstGeom>
          <a:gradFill>
            <a:gsLst>
              <a:gs pos="10000">
                <a:srgbClr val="9999FF"/>
              </a:gs>
              <a:gs pos="60000">
                <a:srgbClr val="9999FF"/>
              </a:gs>
              <a:gs pos="100000">
                <a:srgbClr val="F68081">
                  <a:tint val="23500"/>
                  <a:satMod val="160000"/>
                </a:srgbClr>
              </a:gs>
            </a:gsLst>
            <a:lin ang="135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1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55A65134-5DA7-9641-999B-D2B9BA7D44E1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25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423863" y="3175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Optimal Point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2162175"/>
            <a:ext cx="4349750" cy="408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140" y="1592298"/>
            <a:ext cx="1644006" cy="347590"/>
          </a:xfrm>
          <a:prstGeom prst="rect">
            <a:avLst/>
          </a:prstGeom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00275"/>
            <a:ext cx="4352925" cy="399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27453" y="153526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Error</a:t>
            </a:r>
            <a:r>
              <a:rPr lang="zh-CN" altLang="en-US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rate</a:t>
            </a:r>
            <a:endParaRPr lang="en-US" b="1" dirty="0">
              <a:solidFill>
                <a:srgbClr val="22450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2106" y="1535261"/>
            <a:ext cx="3240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Output</a:t>
            </a:r>
            <a:r>
              <a:rPr lang="zh-CN" altLang="en-US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Signal:</a:t>
            </a:r>
            <a:r>
              <a:rPr lang="zh-CN" altLang="en-US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solidFill>
                <a:srgbClr val="22450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2357315" y="3886200"/>
            <a:ext cx="11235" cy="2011680"/>
          </a:xfrm>
          <a:prstGeom prst="line">
            <a:avLst/>
          </a:prstGeom>
          <a:ln w="31750">
            <a:solidFill>
              <a:srgbClr val="22450E"/>
            </a:solidFill>
            <a:prstDash val="dash"/>
            <a:headEnd type="none" w="med" len="med"/>
            <a:tailEnd type="none" w="med" len="med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H="1">
            <a:off x="2390569" y="3733800"/>
            <a:ext cx="1216345" cy="785762"/>
          </a:xfrm>
          <a:prstGeom prst="straightConnector1">
            <a:avLst/>
          </a:prstGeom>
          <a:ln w="66675">
            <a:solidFill>
              <a:srgbClr val="22450E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732" y="1768196"/>
            <a:ext cx="4010321" cy="32891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6" name="Straight Connector 25"/>
          <p:cNvCxnSpPr/>
          <p:nvPr/>
        </p:nvCxnSpPr>
        <p:spPr bwMode="auto">
          <a:xfrm flipV="1">
            <a:off x="539571" y="3915508"/>
            <a:ext cx="1921382" cy="23971"/>
          </a:xfrm>
          <a:prstGeom prst="line">
            <a:avLst/>
          </a:prstGeom>
          <a:ln w="31750">
            <a:solidFill>
              <a:srgbClr val="22450E"/>
            </a:solidFill>
            <a:prstDash val="dash"/>
            <a:headEnd type="none" w="med" len="med"/>
            <a:tailEnd type="none" w="med" len="med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H="1">
            <a:off x="1590504" y="3115092"/>
            <a:ext cx="1216345" cy="785762"/>
          </a:xfrm>
          <a:prstGeom prst="straightConnector1">
            <a:avLst/>
          </a:prstGeom>
          <a:ln w="66675">
            <a:solidFill>
              <a:srgbClr val="22450E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8283" y="1259525"/>
            <a:ext cx="4690466" cy="38470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55A65134-5DA7-9641-999B-D2B9BA7D44E1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26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140" y="1592298"/>
            <a:ext cx="1644006" cy="347590"/>
          </a:xfrm>
          <a:prstGeom prst="rect">
            <a:avLst/>
          </a:prstGeom>
        </p:spPr>
      </p:pic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423863" y="3175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Garamond" charset="0"/>
                <a:ea typeface="Arial" charset="0"/>
                <a:cs typeface="Arial" charset="0"/>
              </a:rPr>
              <a:t>Optimal Point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2162175"/>
            <a:ext cx="4349750" cy="408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00275"/>
            <a:ext cx="4352925" cy="399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629" name="AutoShape 5"/>
          <p:cNvSpPr>
            <a:spLocks/>
          </p:cNvSpPr>
          <p:nvPr/>
        </p:nvSpPr>
        <p:spPr bwMode="auto">
          <a:xfrm>
            <a:off x="3765550" y="1316038"/>
            <a:ext cx="1074738" cy="692150"/>
          </a:xfrm>
          <a:prstGeom prst="accentBorderCallout1">
            <a:avLst>
              <a:gd name="adj1" fmla="val 18519"/>
              <a:gd name="adj2" fmla="val -8333"/>
              <a:gd name="adj3" fmla="val 298333"/>
              <a:gd name="adj4" fmla="val -215486"/>
            </a:avLst>
          </a:prstGeom>
          <a:solidFill>
            <a:srgbClr val="22450E"/>
          </a:solidFill>
          <a:ln w="25560" cap="sq">
            <a:solidFill>
              <a:srgbClr val="47631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dirty="0">
                <a:solidFill>
                  <a:srgbClr val="FFFFFF"/>
                </a:solidFill>
                <a:ea typeface="Arial" charset="0"/>
                <a:cs typeface="Arial" charset="0"/>
              </a:rPr>
              <a:t>Optimal point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27453" y="153526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Error</a:t>
            </a:r>
            <a:r>
              <a:rPr lang="zh-CN" altLang="en-US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rate</a:t>
            </a:r>
            <a:endParaRPr lang="en-US" b="1" dirty="0">
              <a:solidFill>
                <a:srgbClr val="22450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2106" y="1535261"/>
            <a:ext cx="3240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Output</a:t>
            </a:r>
            <a:r>
              <a:rPr lang="zh-CN" altLang="en-US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Signal:</a:t>
            </a:r>
            <a:r>
              <a:rPr lang="zh-CN" altLang="en-US" b="1" dirty="0" smtClean="0">
                <a:solidFill>
                  <a:srgbClr val="22450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solidFill>
                <a:srgbClr val="22450E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648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381000" y="2354264"/>
            <a:ext cx="4040188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600"/>
              </a:spcBef>
              <a:buClrTx/>
              <a:buSzPct val="75000"/>
              <a:buFontTx/>
              <a:buNone/>
            </a:pPr>
            <a:r>
              <a:rPr lang="en-US" altLang="en-US" b="1" dirty="0">
                <a:latin typeface="Arial" charset="0"/>
              </a:rPr>
              <a:t>        </a:t>
            </a:r>
            <a:r>
              <a:rPr lang="en-US" altLang="en-US" b="1" dirty="0" smtClean="0">
                <a:latin typeface="Arial" charset="0"/>
              </a:rPr>
              <a:t>Optimal Point</a:t>
            </a:r>
            <a:endParaRPr lang="en-US" altLang="en-US" b="1" dirty="0">
              <a:latin typeface="Arial" charset="0"/>
            </a:endParaRPr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609381" y="3402013"/>
            <a:ext cx="7800975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600"/>
              </a:spcBef>
              <a:buClr>
                <a:srgbClr val="4A6717"/>
              </a:buClr>
              <a:buSzPct val="75000"/>
              <a:buFont typeface="Wingdings" charset="2"/>
              <a:buChar char=""/>
            </a:pPr>
            <a:r>
              <a:rPr lang="en-US" altLang="en-US" sz="2000" dirty="0">
                <a:latin typeface="Gill Sans" charset="0"/>
              </a:rPr>
              <a:t>Time: 100 seconds          </a:t>
            </a:r>
            <a:r>
              <a:rPr lang="en-US" altLang="en-US" sz="2000" dirty="0" smtClean="0">
                <a:latin typeface="Gill Sans" charset="0"/>
              </a:rPr>
              <a:t>           1-5 </a:t>
            </a:r>
            <a:r>
              <a:rPr lang="en-US" altLang="en-US" sz="2000" dirty="0">
                <a:latin typeface="Gill Sans" charset="0"/>
              </a:rPr>
              <a:t>mins  </a:t>
            </a:r>
          </a:p>
          <a:p>
            <a:pPr>
              <a:spcBef>
                <a:spcPts val="600"/>
              </a:spcBef>
              <a:buClr>
                <a:srgbClr val="4A6717"/>
              </a:buClr>
              <a:buSzPct val="75000"/>
              <a:buFont typeface="Wingdings" charset="2"/>
              <a:buChar char=""/>
            </a:pPr>
            <a:r>
              <a:rPr lang="en-US" altLang="en-US" sz="2000" dirty="0">
                <a:latin typeface="Gill Sans" charset="0"/>
              </a:rPr>
              <a:t>Error rate: 10</a:t>
            </a:r>
            <a:r>
              <a:rPr lang="en-US" altLang="en-US" sz="2000" baseline="30000" dirty="0">
                <a:latin typeface="Gill Sans" charset="0"/>
              </a:rPr>
              <a:t>-3                            </a:t>
            </a:r>
            <a:r>
              <a:rPr lang="en-US" altLang="en-US" sz="2000" baseline="30000" dirty="0" smtClean="0">
                <a:latin typeface="Gill Sans" charset="0"/>
              </a:rPr>
              <a:t>          </a:t>
            </a:r>
            <a:r>
              <a:rPr lang="en-US" altLang="en-US" sz="2000" dirty="0" smtClean="0">
                <a:latin typeface="Gill Sans" charset="0"/>
              </a:rPr>
              <a:t>10</a:t>
            </a:r>
            <a:r>
              <a:rPr lang="en-US" altLang="en-US" sz="2000" baseline="30000" dirty="0" smtClean="0">
                <a:latin typeface="Gill Sans" charset="0"/>
              </a:rPr>
              <a:t>-4</a:t>
            </a:r>
            <a:r>
              <a:rPr lang="en-US" altLang="en-US" sz="2000" dirty="0" smtClean="0">
                <a:latin typeface="Gill Sans" charset="0"/>
              </a:rPr>
              <a:t>-10</a:t>
            </a:r>
            <a:r>
              <a:rPr lang="en-US" altLang="en-US" sz="2000" baseline="30000" dirty="0" smtClean="0">
                <a:latin typeface="Gill Sans" charset="0"/>
              </a:rPr>
              <a:t>-6</a:t>
            </a:r>
            <a:endParaRPr lang="en-US" altLang="en-US" sz="2000" baseline="30000" dirty="0">
              <a:latin typeface="Gill Sans" charset="0"/>
            </a:endParaRPr>
          </a:p>
          <a:p>
            <a:pPr>
              <a:spcBef>
                <a:spcPts val="600"/>
              </a:spcBef>
              <a:buClr>
                <a:srgbClr val="4A6717"/>
              </a:buClr>
              <a:buSzPct val="75000"/>
              <a:buFont typeface="Wingdings" charset="2"/>
              <a:buChar char=""/>
            </a:pPr>
            <a:r>
              <a:rPr lang="en-US" altLang="en-US" sz="2000" dirty="0">
                <a:latin typeface="Gill Sans" charset="0"/>
              </a:rPr>
              <a:t>Dissipation: </a:t>
            </a:r>
            <a:r>
              <a:rPr lang="en-US" altLang="en-US" sz="2000" dirty="0" smtClean="0">
                <a:latin typeface="Gill Sans" charset="0"/>
              </a:rPr>
              <a:t>10</a:t>
            </a:r>
            <a:r>
              <a:rPr lang="en-US" altLang="en-US" sz="2000" baseline="30000" dirty="0">
                <a:latin typeface="Gill Sans" charset="0"/>
              </a:rPr>
              <a:t>4</a:t>
            </a:r>
            <a:r>
              <a:rPr lang="en-US" altLang="en-US" sz="2000" dirty="0" smtClean="0">
                <a:latin typeface="Gill Sans" charset="0"/>
              </a:rPr>
              <a:t> </a:t>
            </a:r>
            <a:r>
              <a:rPr lang="en-US" altLang="en-US" sz="2000" dirty="0">
                <a:latin typeface="Gill Sans" charset="0"/>
              </a:rPr>
              <a:t>ATP/s     </a:t>
            </a:r>
            <a:r>
              <a:rPr lang="en-US" altLang="en-US" sz="2000" dirty="0" smtClean="0">
                <a:latin typeface="Gill Sans" charset="0"/>
              </a:rPr>
              <a:t>      10</a:t>
            </a:r>
            <a:r>
              <a:rPr lang="en-US" altLang="en-US" sz="2000" baseline="30000" dirty="0" smtClean="0">
                <a:latin typeface="Gill Sans" charset="0"/>
              </a:rPr>
              <a:t>9</a:t>
            </a:r>
            <a:r>
              <a:rPr lang="en-US" altLang="en-US" sz="2000" dirty="0" smtClean="0">
                <a:latin typeface="Gill Sans" charset="0"/>
              </a:rPr>
              <a:t> </a:t>
            </a:r>
            <a:r>
              <a:rPr lang="en-US" altLang="en-US" sz="2000" dirty="0">
                <a:latin typeface="Gill Sans" charset="0"/>
              </a:rPr>
              <a:t>ATP/s in the whole cell</a:t>
            </a:r>
          </a:p>
          <a:p>
            <a:pPr marL="341313">
              <a:spcBef>
                <a:spcPts val="600"/>
              </a:spcBef>
              <a:buClrTx/>
              <a:buSzPct val="75000"/>
              <a:buFontTx/>
              <a:buNone/>
            </a:pPr>
            <a:endParaRPr lang="en-US" altLang="en-US" dirty="0">
              <a:latin typeface="Gill Sans" charset="0"/>
            </a:endParaRPr>
          </a:p>
          <a:p>
            <a:pPr marL="341313">
              <a:spcBef>
                <a:spcPts val="600"/>
              </a:spcBef>
              <a:buClrTx/>
              <a:buSzPct val="75000"/>
              <a:buFontTx/>
              <a:buNone/>
            </a:pPr>
            <a:endParaRPr lang="en-US" altLang="en-US" dirty="0">
              <a:latin typeface="Gill San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4035425" y="2354263"/>
            <a:ext cx="40417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600"/>
              </a:spcBef>
              <a:buClrTx/>
              <a:buSzPct val="75000"/>
              <a:buFontTx/>
              <a:buNone/>
            </a:pPr>
            <a:r>
              <a:rPr lang="en-US" altLang="en-US" b="1">
                <a:latin typeface="Arial" charset="0"/>
              </a:rPr>
              <a:t>Experiment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A7FB916A-1BEC-B446-B8ED-52BD40DED78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27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495300" y="7540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Arial" charset="0"/>
              </a:rPr>
              <a:t>Comparison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A7FB916A-1BEC-B446-B8ED-52BD40DED78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28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647"/>
            <a:ext cx="9525000" cy="5758340"/>
          </a:xfrm>
          <a:prstGeom prst="rect">
            <a:avLst/>
          </a:prstGeom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152400" y="33089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 dirty="0" smtClean="0">
                <a:solidFill>
                  <a:srgbClr val="22450E"/>
                </a:solidFill>
                <a:latin typeface="Arial" charset="0"/>
              </a:rPr>
              <a:t>Adaptive Sorting</a:t>
            </a:r>
            <a:endParaRPr lang="en-US" altLang="en-US" sz="3600" b="1" dirty="0">
              <a:solidFill>
                <a:srgbClr val="22450E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223" y="1209373"/>
            <a:ext cx="13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</a:rPr>
              <a:t>In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fact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223" y="1343739"/>
            <a:ext cx="1498600" cy="4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22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A7FB916A-1BEC-B446-B8ED-52BD40DED78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29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82227"/>
            <a:ext cx="7086600" cy="5341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1075331"/>
            <a:ext cx="1498600" cy="4137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6492" y="904349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</a:rPr>
              <a:t>Kinetic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proofreading</a:t>
            </a:r>
            <a:r>
              <a:rPr lang="zh-CN" altLang="en-US" sz="3200" dirty="0" smtClean="0">
                <a:solidFill>
                  <a:srgbClr val="C00000"/>
                </a:solidFill>
              </a:rPr>
              <a:t> </a:t>
            </a:r>
            <a:r>
              <a:rPr lang="en-US" altLang="zh-CN" sz="3200" dirty="0" smtClean="0">
                <a:solidFill>
                  <a:srgbClr val="C00000"/>
                </a:solidFill>
              </a:rPr>
              <a:t>when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147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700"/>
              </a:spcBef>
              <a:buClrTx/>
              <a:buSzPct val="75000"/>
              <a:buFontTx/>
              <a:buNone/>
            </a:pPr>
            <a:r>
              <a:rPr lang="en-US" altLang="en-US" dirty="0">
                <a:latin typeface="Gill Sans" charset="0"/>
              </a:rPr>
              <a:t>T cells are key effectors in the early immune response.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829" y="1409465"/>
            <a:ext cx="59032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>
                <a:solidFill>
                  <a:sysClr val="windowText" lastClr="000000"/>
                </a:solidFill>
                <a:latin typeface="Gill Sans" charset="0"/>
              </a:rPr>
              <a:t>T cells are key effectors in the early immune response. </a:t>
            </a:r>
          </a:p>
          <a:p>
            <a:endParaRPr lang="en-US" sz="2000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28600" y="607541"/>
            <a:ext cx="8686800" cy="8752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4400" b="1" dirty="0" err="1">
                <a:solidFill>
                  <a:srgbClr val="22450E"/>
                </a:solidFill>
                <a:latin typeface="Garamond" charset="0"/>
              </a:rPr>
              <a:t>Backgournd</a:t>
            </a:r>
            <a:r>
              <a:rPr lang="en-US" altLang="en-US" sz="4400" b="1" dirty="0">
                <a:solidFill>
                  <a:srgbClr val="22450E"/>
                </a:solidFill>
                <a:latin typeface="Garamond" charset="0"/>
              </a:rPr>
              <a:t> </a:t>
            </a:r>
          </a:p>
        </p:txBody>
      </p:sp>
      <p:pic>
        <p:nvPicPr>
          <p:cNvPr id="9" name="JEM20041236.V2_PKkjJ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0246" y="2057400"/>
            <a:ext cx="5267754" cy="3924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47115" y="6542894"/>
            <a:ext cx="6172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charset="0"/>
              </a:rPr>
              <a:t>Miller, Mark J., et al</a:t>
            </a:r>
            <a:r>
              <a:rPr lang="en-US" sz="1200">
                <a:solidFill>
                  <a:srgbClr val="222222"/>
                </a:solidFill>
                <a:latin typeface="Arial" charset="0"/>
              </a:rPr>
              <a:t>. </a:t>
            </a:r>
            <a:r>
              <a:rPr lang="en-US" sz="1200" dirty="0">
                <a:solidFill>
                  <a:srgbClr val="222222"/>
                </a:solidFill>
                <a:latin typeface="Arial" charset="0"/>
              </a:rPr>
              <a:t> </a:t>
            </a:r>
            <a:r>
              <a:rPr lang="en-US" sz="1200" i="1" dirty="0">
                <a:solidFill>
                  <a:srgbClr val="222222"/>
                </a:solidFill>
                <a:latin typeface="Arial" charset="0"/>
              </a:rPr>
              <a:t>The Journal of experimental medicine</a:t>
            </a:r>
            <a:r>
              <a:rPr lang="en-US" sz="1200" dirty="0">
                <a:solidFill>
                  <a:srgbClr val="222222"/>
                </a:solidFill>
                <a:latin typeface="Arial" charset="0"/>
              </a:rPr>
              <a:t> 200.7 (2004): 847-856.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252476" y="6126203"/>
            <a:ext cx="524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Red: T Cells        </a:t>
            </a:r>
            <a:r>
              <a:rPr lang="en-US" sz="18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Green: Dendritic Cells</a:t>
            </a:r>
            <a:endParaRPr lang="en-US" sz="1800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A7FB916A-1BEC-B446-B8ED-52BD40DED78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30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298938" y="432211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 dirty="0" smtClean="0">
                <a:solidFill>
                  <a:srgbClr val="22450E"/>
                </a:solidFill>
                <a:latin typeface="Arial" charset="0"/>
              </a:rPr>
              <a:t>Adaptive Sorting</a:t>
            </a:r>
            <a:endParaRPr lang="en-US" altLang="en-US" sz="3600" b="1" dirty="0">
              <a:solidFill>
                <a:srgbClr val="22450E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57" y="2491120"/>
            <a:ext cx="5499543" cy="306070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 bwMode="auto">
          <a:xfrm rot="2314636">
            <a:off x="5124998" y="1858886"/>
            <a:ext cx="185728" cy="861057"/>
          </a:xfrm>
          <a:prstGeom prst="upArrow">
            <a:avLst>
              <a:gd name="adj1" fmla="val 50000"/>
              <a:gd name="adj2" fmla="val 101904"/>
            </a:avLst>
          </a:prstGeom>
          <a:solidFill>
            <a:srgbClr val="22450E"/>
          </a:solidFill>
          <a:ln w="9525" cap="flat" cmpd="sng" algn="ctr">
            <a:solidFill>
              <a:srgbClr val="22450E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Up Arrow 8"/>
          <p:cNvSpPr/>
          <p:nvPr/>
        </p:nvSpPr>
        <p:spPr bwMode="auto">
          <a:xfrm rot="19285364" flipH="1">
            <a:off x="2759901" y="1858886"/>
            <a:ext cx="185728" cy="861057"/>
          </a:xfrm>
          <a:prstGeom prst="upArrow">
            <a:avLst>
              <a:gd name="adj1" fmla="val 50000"/>
              <a:gd name="adj2" fmla="val 101904"/>
            </a:avLst>
          </a:prstGeom>
          <a:solidFill>
            <a:srgbClr val="22450E"/>
          </a:solidFill>
          <a:ln w="9525" cap="flat" cmpd="sng" algn="ctr">
            <a:solidFill>
              <a:srgbClr val="22450E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0857" y="148294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Inactive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Kinase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3738" y="148294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Active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Kinase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86" y="2491120"/>
            <a:ext cx="2438555" cy="8464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6799" y="5622502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The proof reading process is modulated by regulation of the phosphorylation rate αK from C</a:t>
            </a:r>
            <a:r>
              <a:rPr lang="en-US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 to C</a:t>
            </a:r>
            <a:r>
              <a:rPr lang="en-US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100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A7FB916A-1BEC-B446-B8ED-52BD40DED78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31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457200" y="525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 dirty="0">
                <a:solidFill>
                  <a:srgbClr val="22450E"/>
                </a:solidFill>
                <a:latin typeface="Arial" charset="0"/>
              </a:rPr>
              <a:t>Adaptive Sorting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1828121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Kinetic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Proofreading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9508" y="182433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Adaptive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Sorting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" y="2514600"/>
            <a:ext cx="4699686" cy="3949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514601"/>
            <a:ext cx="4876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8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A7FB916A-1BEC-B446-B8ED-52BD40DED78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32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495300" y="7540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>
                <a:solidFill>
                  <a:srgbClr val="22450E"/>
                </a:solidFill>
                <a:latin typeface="Arial" charset="0"/>
              </a:rPr>
              <a:t>Adaptive Sorting</a:t>
            </a:r>
            <a:endParaRPr lang="en-US" altLang="en-US" sz="3600" b="1" dirty="0">
              <a:solidFill>
                <a:srgbClr val="22450E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8001000" cy="4305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800" y="62484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Adaptive</a:t>
            </a:r>
            <a:r>
              <a:rPr lang="zh-CN" altLang="en-US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Sorting</a:t>
            </a:r>
            <a:r>
              <a:rPr lang="zh-CN" altLang="en-US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will</a:t>
            </a:r>
            <a:r>
              <a:rPr lang="zh-CN" altLang="en-US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reduce</a:t>
            </a:r>
            <a:r>
              <a:rPr lang="zh-CN" altLang="en-US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speed!</a:t>
            </a:r>
            <a:endParaRPr lang="en-US" b="1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27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A7FB916A-1BEC-B446-B8ED-52BD40DED78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33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381000" y="6096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zh-CN" sz="3200" b="1" dirty="0" smtClean="0">
                <a:solidFill>
                  <a:srgbClr val="22450E"/>
                </a:solidFill>
                <a:latin typeface="Arial" charset="0"/>
              </a:rPr>
              <a:t>Future</a:t>
            </a:r>
            <a:r>
              <a:rPr lang="zh-CN" altLang="en-US" sz="3200" b="1" dirty="0" smtClean="0">
                <a:solidFill>
                  <a:srgbClr val="22450E"/>
                </a:solidFill>
                <a:latin typeface="Arial" charset="0"/>
              </a:rPr>
              <a:t> </a:t>
            </a:r>
            <a:r>
              <a:rPr lang="en-US" altLang="zh-CN" sz="3200" b="1" dirty="0" smtClean="0">
                <a:solidFill>
                  <a:srgbClr val="22450E"/>
                </a:solidFill>
                <a:latin typeface="Arial" charset="0"/>
              </a:rPr>
              <a:t>Plan:</a:t>
            </a:r>
            <a:r>
              <a:rPr lang="zh-CN" altLang="en-US" sz="3200" b="1" dirty="0" smtClean="0">
                <a:solidFill>
                  <a:srgbClr val="22450E"/>
                </a:solidFill>
                <a:latin typeface="Arial" charset="0"/>
              </a:rPr>
              <a:t> </a:t>
            </a:r>
            <a:r>
              <a:rPr lang="en-US" altLang="zh-CN" sz="3200" b="1" dirty="0" smtClean="0">
                <a:solidFill>
                  <a:srgbClr val="22450E"/>
                </a:solidFill>
                <a:latin typeface="Arial" charset="0"/>
              </a:rPr>
              <a:t>beyond</a:t>
            </a:r>
            <a:r>
              <a:rPr lang="zh-CN" altLang="en-US" sz="3200" b="1" dirty="0" smtClean="0">
                <a:solidFill>
                  <a:srgbClr val="22450E"/>
                </a:solidFill>
                <a:latin typeface="Arial" charset="0"/>
              </a:rPr>
              <a:t> </a:t>
            </a:r>
            <a:r>
              <a:rPr lang="en-US" altLang="zh-CN" sz="3200" b="1" dirty="0" smtClean="0">
                <a:solidFill>
                  <a:srgbClr val="22450E"/>
                </a:solidFill>
                <a:latin typeface="Arial" charset="0"/>
              </a:rPr>
              <a:t>kinetic</a:t>
            </a:r>
            <a:r>
              <a:rPr lang="zh-CN" altLang="en-US" sz="3200" b="1" dirty="0" smtClean="0">
                <a:solidFill>
                  <a:srgbClr val="22450E"/>
                </a:solidFill>
                <a:latin typeface="Arial" charset="0"/>
              </a:rPr>
              <a:t> </a:t>
            </a:r>
            <a:r>
              <a:rPr lang="en-US" altLang="zh-CN" sz="3200" b="1" dirty="0" smtClean="0">
                <a:solidFill>
                  <a:srgbClr val="22450E"/>
                </a:solidFill>
                <a:latin typeface="Arial" charset="0"/>
              </a:rPr>
              <a:t>proofreading</a:t>
            </a:r>
            <a:r>
              <a:rPr lang="zh-CN" altLang="en-US" sz="3200" b="1" dirty="0" smtClean="0">
                <a:solidFill>
                  <a:srgbClr val="22450E"/>
                </a:solidFill>
                <a:latin typeface="Arial" charset="0"/>
              </a:rPr>
              <a:t> </a:t>
            </a:r>
            <a:endParaRPr lang="en-US" altLang="en-US" sz="3200" b="1" dirty="0">
              <a:solidFill>
                <a:srgbClr val="22450E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7400"/>
            <a:ext cx="6934200" cy="3339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86740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Self-ligand</a:t>
            </a:r>
            <a:r>
              <a:rPr lang="zh-CN" altLang="en-US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signal</a:t>
            </a:r>
            <a:r>
              <a:rPr lang="zh-CN" altLang="en-US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r>
              <a:rPr lang="zh-CN" altLang="en-US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background</a:t>
            </a:r>
            <a:r>
              <a:rPr lang="zh-CN" altLang="en-US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noise</a:t>
            </a:r>
            <a:endParaRPr lang="en-US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3246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A7FB916A-1BEC-B446-B8ED-52BD40DED78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34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71600"/>
            <a:ext cx="5991400" cy="4989559"/>
          </a:xfrm>
          <a:prstGeom prst="rect">
            <a:avLst/>
          </a:prstGeom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457200" y="573041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zh-CN" sz="3200" b="1" dirty="0">
                <a:solidFill>
                  <a:srgbClr val="22450E"/>
                </a:solidFill>
                <a:latin typeface="Arial" charset="0"/>
              </a:rPr>
              <a:t>Future</a:t>
            </a:r>
            <a:r>
              <a:rPr lang="zh-CN" altLang="en-US" sz="3200" b="1" dirty="0">
                <a:solidFill>
                  <a:srgbClr val="22450E"/>
                </a:solidFill>
                <a:latin typeface="Arial" charset="0"/>
              </a:rPr>
              <a:t> </a:t>
            </a:r>
            <a:r>
              <a:rPr lang="en-US" altLang="zh-CN" sz="3200" b="1" dirty="0">
                <a:solidFill>
                  <a:srgbClr val="22450E"/>
                </a:solidFill>
                <a:latin typeface="Arial" charset="0"/>
              </a:rPr>
              <a:t>Plan:</a:t>
            </a:r>
            <a:r>
              <a:rPr lang="zh-CN" altLang="en-US" sz="3200" b="1" dirty="0">
                <a:solidFill>
                  <a:srgbClr val="22450E"/>
                </a:solidFill>
                <a:latin typeface="Arial" charset="0"/>
              </a:rPr>
              <a:t> </a:t>
            </a:r>
            <a:r>
              <a:rPr lang="en-US" altLang="zh-CN" sz="3200" b="1" dirty="0" smtClean="0">
                <a:solidFill>
                  <a:srgbClr val="22450E"/>
                </a:solidFill>
                <a:latin typeface="Arial" charset="0"/>
              </a:rPr>
              <a:t>general</a:t>
            </a:r>
            <a:r>
              <a:rPr lang="zh-CN" altLang="en-US" sz="3200" b="1" dirty="0" smtClean="0">
                <a:solidFill>
                  <a:srgbClr val="22450E"/>
                </a:solidFill>
                <a:latin typeface="Arial" charset="0"/>
              </a:rPr>
              <a:t> </a:t>
            </a:r>
            <a:r>
              <a:rPr lang="en-US" altLang="zh-CN" sz="3200" b="1" dirty="0" smtClean="0">
                <a:solidFill>
                  <a:srgbClr val="22450E"/>
                </a:solidFill>
                <a:latin typeface="Arial" charset="0"/>
              </a:rPr>
              <a:t>network</a:t>
            </a:r>
            <a:endParaRPr lang="en-US" altLang="en-US" sz="3200" b="1" dirty="0">
              <a:solidFill>
                <a:srgbClr val="22450E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4600" y="6477000"/>
            <a:ext cx="7162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Murugan</a:t>
            </a:r>
            <a:r>
              <a:rPr lang="en-US" sz="11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A., </a:t>
            </a:r>
            <a:r>
              <a:rPr lang="en-US" sz="1100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Huse</a:t>
            </a:r>
            <a:r>
              <a:rPr lang="en-US" sz="11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D. A., &amp; </a:t>
            </a:r>
            <a:r>
              <a:rPr lang="en-US" sz="1100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Leibler</a:t>
            </a:r>
            <a:r>
              <a:rPr lang="en-US" sz="11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S.  Physical Review X, 4(2), 021016.</a:t>
            </a:r>
          </a:p>
        </p:txBody>
      </p:sp>
    </p:spTree>
    <p:extLst>
      <p:ext uri="{BB962C8B-B14F-4D97-AF65-F5344CB8AC3E}">
        <p14:creationId xmlns:p14="http://schemas.microsoft.com/office/powerpoint/2010/main" val="540624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A7FB916A-1BEC-B446-B8ED-52BD40DED789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35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685800" y="12954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zh-CN" sz="4400" b="1" dirty="0" smtClean="0">
                <a:solidFill>
                  <a:srgbClr val="22450E"/>
                </a:solidFill>
                <a:latin typeface="Arial" charset="0"/>
              </a:rPr>
              <a:t>Thank</a:t>
            </a:r>
            <a:r>
              <a:rPr lang="zh-CN" altLang="en-US" sz="4400" b="1" dirty="0" smtClean="0">
                <a:solidFill>
                  <a:srgbClr val="22450E"/>
                </a:solidFill>
                <a:latin typeface="Arial" charset="0"/>
              </a:rPr>
              <a:t> </a:t>
            </a:r>
            <a:r>
              <a:rPr lang="en-US" altLang="zh-CN" sz="4400" b="1" dirty="0" smtClean="0">
                <a:solidFill>
                  <a:srgbClr val="22450E"/>
                </a:solidFill>
                <a:latin typeface="Arial" charset="0"/>
              </a:rPr>
              <a:t>you</a:t>
            </a:r>
            <a:r>
              <a:rPr lang="zh-CN" altLang="en-US" sz="4400" b="1" dirty="0" smtClean="0">
                <a:solidFill>
                  <a:srgbClr val="22450E"/>
                </a:solidFill>
                <a:latin typeface="Arial" charset="0"/>
              </a:rPr>
              <a:t> </a:t>
            </a:r>
            <a:r>
              <a:rPr lang="en-US" altLang="zh-CN" sz="4400" b="1" dirty="0" smtClean="0">
                <a:solidFill>
                  <a:srgbClr val="22450E"/>
                </a:solidFill>
                <a:latin typeface="Arial" charset="0"/>
              </a:rPr>
              <a:t>for</a:t>
            </a:r>
            <a:r>
              <a:rPr lang="zh-CN" altLang="en-US" sz="4400" b="1" dirty="0" smtClean="0">
                <a:solidFill>
                  <a:srgbClr val="22450E"/>
                </a:solidFill>
                <a:latin typeface="Arial" charset="0"/>
              </a:rPr>
              <a:t> </a:t>
            </a:r>
            <a:r>
              <a:rPr lang="en-US" altLang="zh-CN" sz="4400" b="1" dirty="0" smtClean="0">
                <a:solidFill>
                  <a:srgbClr val="22450E"/>
                </a:solidFill>
                <a:latin typeface="Arial" charset="0"/>
              </a:rPr>
              <a:t>your</a:t>
            </a:r>
            <a:r>
              <a:rPr lang="zh-CN" altLang="en-US" sz="4400" b="1" dirty="0" smtClean="0">
                <a:solidFill>
                  <a:srgbClr val="22450E"/>
                </a:solidFill>
                <a:latin typeface="Arial" charset="0"/>
              </a:rPr>
              <a:t> </a:t>
            </a:r>
            <a:r>
              <a:rPr lang="en-US" altLang="zh-CN" sz="4400" b="1" dirty="0" smtClean="0">
                <a:solidFill>
                  <a:srgbClr val="22450E"/>
                </a:solidFill>
                <a:latin typeface="Arial" charset="0"/>
              </a:rPr>
              <a:t>attention!</a:t>
            </a:r>
            <a:endParaRPr lang="en-US" altLang="en-US" sz="4400" b="1" dirty="0">
              <a:solidFill>
                <a:srgbClr val="22450E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743200"/>
            <a:ext cx="4516455" cy="37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5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36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7200" y="1371600"/>
            <a:ext cx="8142822" cy="4343400"/>
            <a:chOff x="0" y="1981199"/>
            <a:chExt cx="8142822" cy="4343400"/>
          </a:xfrm>
        </p:grpSpPr>
        <p:pic>
          <p:nvPicPr>
            <p:cNvPr id="3" name="Picture 2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44" r="69167"/>
            <a:stretch/>
          </p:blipFill>
          <p:spPr>
            <a:xfrm>
              <a:off x="0" y="1981199"/>
              <a:ext cx="4059936" cy="4343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0" r="34166"/>
            <a:stretch/>
          </p:blipFill>
          <p:spPr>
            <a:xfrm>
              <a:off x="4055454" y="1981199"/>
              <a:ext cx="4087368" cy="4343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7929" y="1981199"/>
              <a:ext cx="333746" cy="257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a.</a:t>
              </a:r>
              <a:endPara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55454" y="1981199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.</a:t>
              </a:r>
              <a:endPara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468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37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09600" y="990600"/>
            <a:ext cx="7620000" cy="4441846"/>
            <a:chOff x="-4482" y="1852205"/>
            <a:chExt cx="5668125" cy="299404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44" r="69167"/>
            <a:stretch/>
          </p:blipFill>
          <p:spPr>
            <a:xfrm>
              <a:off x="0" y="1981200"/>
              <a:ext cx="2819400" cy="28650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0" t="-444" r="34167"/>
            <a:stretch/>
          </p:blipFill>
          <p:spPr>
            <a:xfrm>
              <a:off x="2844243" y="1981199"/>
              <a:ext cx="2819400" cy="286505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-4482" y="1852205"/>
              <a:ext cx="333746" cy="257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a.</a:t>
              </a:r>
              <a:endPara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25098" y="1852205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.</a:t>
              </a:r>
              <a:endPara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737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38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371600" y="609600"/>
            <a:ext cx="6705600" cy="6620560"/>
            <a:chOff x="1371600" y="609600"/>
            <a:chExt cx="6705600" cy="6620560"/>
          </a:xfrm>
        </p:grpSpPr>
        <p:grpSp>
          <p:nvGrpSpPr>
            <p:cNvPr id="26" name="Group 25"/>
            <p:cNvGrpSpPr/>
            <p:nvPr/>
          </p:nvGrpSpPr>
          <p:grpSpPr>
            <a:xfrm>
              <a:off x="1371600" y="609600"/>
              <a:ext cx="6705600" cy="6620560"/>
              <a:chOff x="1371600" y="609600"/>
              <a:chExt cx="6705600" cy="662056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371600" y="609600"/>
                <a:ext cx="6705600" cy="6620560"/>
                <a:chOff x="590550" y="0"/>
                <a:chExt cx="7943850" cy="7773085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590550" y="0"/>
                  <a:ext cx="7943850" cy="7773085"/>
                  <a:chOff x="360668" y="609600"/>
                  <a:chExt cx="8478532" cy="7927590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381000" y="609600"/>
                    <a:ext cx="8458200" cy="4221996"/>
                    <a:chOff x="0" y="654804"/>
                    <a:chExt cx="9158287" cy="4221996"/>
                  </a:xfrm>
                </p:grpSpPr>
                <p:pic>
                  <p:nvPicPr>
                    <p:cNvPr id="6" name="Picture 5"/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8482"/>
                    <a:stretch/>
                  </p:blipFill>
                  <p:spPr>
                    <a:xfrm>
                      <a:off x="0" y="654804"/>
                      <a:ext cx="9144000" cy="48109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/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11519"/>
                    <a:stretch/>
                  </p:blipFill>
                  <p:spPr>
                    <a:xfrm>
                      <a:off x="14287" y="1181100"/>
                      <a:ext cx="9144000" cy="36957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Picture 1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668" y="4906175"/>
                    <a:ext cx="8305800" cy="363101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609600" y="341679"/>
                  <a:ext cx="3337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a.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578552" y="336239"/>
                  <a:ext cx="3337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b</a:t>
                  </a:r>
                  <a:r>
                    <a:rPr lang="en-US" sz="1400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.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26911" y="4082799"/>
                  <a:ext cx="3337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r>
                    <a:rPr lang="en-US" sz="1400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.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578552" y="4020181"/>
                  <a:ext cx="3337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d</a:t>
                  </a:r>
                  <a:r>
                    <a:rPr lang="en-US" sz="1400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.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3352800" y="2262113"/>
                <a:ext cx="0" cy="1381212"/>
              </a:xfrm>
              <a:prstGeom prst="line">
                <a:avLst/>
              </a:prstGeom>
              <a:ln w="31750">
                <a:solidFill>
                  <a:srgbClr val="22450E"/>
                </a:solidFill>
                <a:prstDash val="dash"/>
                <a:headEnd type="none" w="med" len="med"/>
                <a:tailEnd type="none" w="med" len="med"/>
              </a:ln>
              <a:ex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 bwMode="auto">
              <a:xfrm flipV="1">
                <a:off x="1828800" y="2262113"/>
                <a:ext cx="1524000" cy="1"/>
              </a:xfrm>
              <a:prstGeom prst="line">
                <a:avLst/>
              </a:prstGeom>
              <a:ln w="31750">
                <a:solidFill>
                  <a:srgbClr val="22450E"/>
                </a:solidFill>
                <a:prstDash val="dash"/>
                <a:headEnd type="none" w="med" len="med"/>
                <a:tailEnd type="none" w="med" len="med"/>
              </a:ln>
              <a:ex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28"/>
            <p:cNvCxnSpPr/>
            <p:nvPr/>
          </p:nvCxnSpPr>
          <p:spPr bwMode="auto">
            <a:xfrm flipV="1">
              <a:off x="2438400" y="1400863"/>
              <a:ext cx="1066800" cy="389061"/>
            </a:xfrm>
            <a:prstGeom prst="straightConnector1">
              <a:avLst/>
            </a:prstGeom>
            <a:ln w="28575">
              <a:solidFill>
                <a:srgbClr val="22450E"/>
              </a:solidFill>
              <a:headEnd type="none" w="med" len="med"/>
              <a:tailEnd type="triangle"/>
            </a:ln>
            <a:effectLst>
              <a:glow>
                <a:schemeClr val="accent1"/>
              </a:glow>
              <a:reflection stA="45000" endPos="0" dist="50800" dir="5400000" sy="-100000" algn="bl" rotWithShape="0"/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464800" y="1268884"/>
              <a:ext cx="12728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Optimal Point</a:t>
              </a:r>
              <a:endPara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966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39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77075" y="3198168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024275" y="349553"/>
            <a:ext cx="6705600" cy="6620560"/>
            <a:chOff x="1371600" y="609600"/>
            <a:chExt cx="6705600" cy="6620560"/>
          </a:xfrm>
        </p:grpSpPr>
        <p:grpSp>
          <p:nvGrpSpPr>
            <p:cNvPr id="34" name="Group 33"/>
            <p:cNvGrpSpPr/>
            <p:nvPr/>
          </p:nvGrpSpPr>
          <p:grpSpPr>
            <a:xfrm>
              <a:off x="1371600" y="609600"/>
              <a:ext cx="6705600" cy="6620560"/>
              <a:chOff x="1371600" y="609600"/>
              <a:chExt cx="6705600" cy="662056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371600" y="609600"/>
                <a:ext cx="6705600" cy="6620560"/>
                <a:chOff x="1371600" y="609600"/>
                <a:chExt cx="6705600" cy="6620560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1371600" y="609600"/>
                  <a:ext cx="6705600" cy="6620560"/>
                  <a:chOff x="590550" y="0"/>
                  <a:chExt cx="7943850" cy="7773085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590550" y="0"/>
                    <a:ext cx="7943850" cy="7773085"/>
                    <a:chOff x="360668" y="609600"/>
                    <a:chExt cx="8478532" cy="7927590"/>
                  </a:xfrm>
                </p:grpSpPr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381000" y="609600"/>
                      <a:ext cx="8458200" cy="4221996"/>
                      <a:chOff x="0" y="654804"/>
                      <a:chExt cx="9158287" cy="4221996"/>
                    </a:xfrm>
                  </p:grpSpPr>
                  <p:pic>
                    <p:nvPicPr>
                      <p:cNvPr id="6" name="Picture 5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8482"/>
                      <a:stretch/>
                    </p:blipFill>
                    <p:spPr>
                      <a:xfrm>
                        <a:off x="0" y="654804"/>
                        <a:ext cx="9144000" cy="48109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1519"/>
                      <a:stretch/>
                    </p:blipFill>
                    <p:spPr>
                      <a:xfrm>
                        <a:off x="14287" y="1181100"/>
                        <a:ext cx="9144000" cy="36957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2" name="Picture 11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0668" y="4906175"/>
                      <a:ext cx="8305800" cy="363101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09600" y="341679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a.</a:t>
                    </a:r>
                    <a:endParaRPr lang="en-US" sz="14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578552" y="336239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b</a:t>
                    </a:r>
                    <a:r>
                      <a:rPr lang="en-US" sz="14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.</a:t>
                    </a:r>
                    <a:endParaRPr lang="en-US" sz="14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626911" y="4082799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c</a:t>
                    </a:r>
                    <a:r>
                      <a:rPr lang="en-US" sz="14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.</a:t>
                    </a:r>
                    <a:endParaRPr lang="en-US" sz="14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4578552" y="4020181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</a:t>
                    </a:r>
                    <a:r>
                      <a:rPr lang="en-US" sz="140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.</a:t>
                    </a:r>
                    <a:endParaRPr lang="en-US" sz="14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p:grpSp>
            <p:cxnSp>
              <p:nvCxnSpPr>
                <p:cNvPr id="22" name="Straight Connector 21"/>
                <p:cNvCxnSpPr/>
                <p:nvPr/>
              </p:nvCxnSpPr>
              <p:spPr bwMode="auto">
                <a:xfrm flipV="1">
                  <a:off x="3352800" y="2262113"/>
                  <a:ext cx="0" cy="1381212"/>
                </a:xfrm>
                <a:prstGeom prst="line">
                  <a:avLst/>
                </a:prstGeom>
                <a:ln w="31750">
                  <a:solidFill>
                    <a:srgbClr val="22450E"/>
                  </a:solidFill>
                  <a:prstDash val="dash"/>
                  <a:headEnd type="none" w="med" len="med"/>
                  <a:tailEnd type="none" w="med" len="med"/>
                </a:ln>
                <a:ex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 bwMode="auto">
                <a:xfrm flipV="1">
                  <a:off x="1828800" y="2262113"/>
                  <a:ext cx="1524000" cy="1"/>
                </a:xfrm>
                <a:prstGeom prst="line">
                  <a:avLst/>
                </a:prstGeom>
                <a:ln w="31750">
                  <a:solidFill>
                    <a:srgbClr val="22450E"/>
                  </a:solidFill>
                  <a:prstDash val="dash"/>
                  <a:headEnd type="none" w="med" len="med"/>
                  <a:tailEnd type="none" w="med" len="med"/>
                </a:ln>
                <a:extLst/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28"/>
              <p:cNvCxnSpPr/>
              <p:nvPr/>
            </p:nvCxnSpPr>
            <p:spPr bwMode="auto">
              <a:xfrm flipV="1">
                <a:off x="2438400" y="1400863"/>
                <a:ext cx="1066800" cy="389061"/>
              </a:xfrm>
              <a:prstGeom prst="straightConnector1">
                <a:avLst/>
              </a:prstGeom>
              <a:ln w="28575">
                <a:solidFill>
                  <a:srgbClr val="22450E"/>
                </a:solidFill>
                <a:headEnd type="none" w="med" len="med"/>
                <a:tailEnd type="triangle"/>
              </a:ln>
              <a:effectLst>
                <a:glow>
                  <a:schemeClr val="accent1"/>
                </a:glow>
                <a:reflection stA="45000" endPos="0" dist="50800" dir="5400000" sy="-100000" algn="bl" rotWithShape="0"/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3464800" y="1268884"/>
                <a:ext cx="12728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Optimal Point</a:t>
                </a:r>
                <a:endParaRPr lang="en-US" sz="12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5" name="Straight Connector 4"/>
            <p:cNvCxnSpPr/>
            <p:nvPr/>
          </p:nvCxnSpPr>
          <p:spPr bwMode="auto">
            <a:xfrm>
              <a:off x="5199943" y="1684789"/>
              <a:ext cx="1030112" cy="601970"/>
            </a:xfrm>
            <a:prstGeom prst="line">
              <a:avLst/>
            </a:prstGeom>
            <a:solidFill>
              <a:srgbClr val="00B8FF"/>
            </a:solidFill>
            <a:ln w="34925" cap="flat" cmpd="sng" algn="ctr">
              <a:solidFill>
                <a:srgbClr val="22450E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6230055" y="2262113"/>
              <a:ext cx="462287" cy="1381212"/>
            </a:xfrm>
            <a:prstGeom prst="line">
              <a:avLst/>
            </a:prstGeom>
            <a:solidFill>
              <a:srgbClr val="00B8FF"/>
            </a:solidFill>
            <a:ln w="34925" cap="flat" cmpd="sng" algn="ctr">
              <a:solidFill>
                <a:srgbClr val="22450E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5419484" y="1268884"/>
              <a:ext cx="524116" cy="503865"/>
            </a:xfrm>
            <a:prstGeom prst="line">
              <a:avLst/>
            </a:prstGeom>
            <a:solidFill>
              <a:srgbClr val="00B8FF"/>
            </a:solidFill>
            <a:ln w="34925" cap="flat" cmpd="sng" algn="ctr">
              <a:solidFill>
                <a:srgbClr val="22450E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5943600" y="1789924"/>
              <a:ext cx="1711808" cy="964841"/>
            </a:xfrm>
            <a:prstGeom prst="line">
              <a:avLst/>
            </a:prstGeom>
            <a:solidFill>
              <a:srgbClr val="00B8FF"/>
            </a:solidFill>
            <a:ln w="34925" cap="flat" cmpd="sng" algn="ctr">
              <a:solidFill>
                <a:srgbClr val="22450E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6266612" y="2262113"/>
              <a:ext cx="1378361" cy="765445"/>
            </a:xfrm>
            <a:prstGeom prst="line">
              <a:avLst/>
            </a:prstGeom>
            <a:solidFill>
              <a:srgbClr val="00B8FF"/>
            </a:solidFill>
            <a:ln w="34925" cap="flat" cmpd="sng" algn="ctr">
              <a:solidFill>
                <a:srgbClr val="22450E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7655408" y="3027558"/>
              <a:ext cx="285180" cy="267031"/>
            </a:xfrm>
            <a:prstGeom prst="line">
              <a:avLst/>
            </a:prstGeom>
            <a:solidFill>
              <a:srgbClr val="00B8FF"/>
            </a:solidFill>
            <a:ln w="34925" cap="flat" cmpd="sng" algn="ctr">
              <a:solidFill>
                <a:srgbClr val="22450E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9" name="TextBox 48"/>
            <p:cNvSpPr txBox="1"/>
            <p:nvPr/>
          </p:nvSpPr>
          <p:spPr>
            <a:xfrm>
              <a:off x="5714999" y="1727641"/>
              <a:ext cx="286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</a:t>
              </a:r>
              <a:endPara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34842" y="2695648"/>
              <a:ext cx="286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B</a:t>
              </a:r>
              <a:endPara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16968" y="2969038"/>
              <a:ext cx="286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96202" y="1326804"/>
              <a:ext cx="286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303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5D1CF5FF-E765-2240-B98A-28921976DAE2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4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600" b="1" dirty="0" smtClean="0">
                <a:solidFill>
                  <a:srgbClr val="22450E"/>
                </a:solidFill>
                <a:latin typeface="Garamond" charset="0"/>
              </a:rPr>
              <a:t>Self and Foreign Ligand</a:t>
            </a:r>
            <a:endParaRPr lang="en-US" altLang="en-US" sz="3600" b="1" dirty="0">
              <a:solidFill>
                <a:srgbClr val="22450E"/>
              </a:solidFill>
              <a:latin typeface="Garamond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066925"/>
            <a:ext cx="2646362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2030413"/>
            <a:ext cx="2414587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3736975"/>
            <a:ext cx="15748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3621088"/>
            <a:ext cx="1077913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517917" y="2858423"/>
            <a:ext cx="4684713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b="1" dirty="0" smtClean="0">
                <a:solidFill>
                  <a:srgbClr val="FF0000"/>
                </a:solidFill>
              </a:rPr>
              <a:t>From Virus</a:t>
            </a:r>
            <a:r>
              <a:rPr lang="en-US" altLang="en-US" b="1" dirty="0">
                <a:solidFill>
                  <a:srgbClr val="FF0000"/>
                </a:solidFill>
              </a:rPr>
              <a:t>, Bacteria, Cancer cells</a:t>
            </a:r>
            <a:r>
              <a:rPr lang="mr-IN" altLang="en-US" b="1" dirty="0">
                <a:solidFill>
                  <a:srgbClr val="FF0000"/>
                </a:solidFill>
              </a:rPr>
              <a:t>…</a:t>
            </a: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4"/>
          <a:stretch>
            <a:fillRect/>
          </a:stretch>
        </p:blipFill>
        <p:spPr bwMode="auto">
          <a:xfrm>
            <a:off x="1268413" y="5118100"/>
            <a:ext cx="1835150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b="90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4235450"/>
            <a:ext cx="2698750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5734050" y="2903993"/>
            <a:ext cx="46863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b="1" smtClean="0">
                <a:solidFill>
                  <a:srgbClr val="2C51AA"/>
                </a:solidFill>
              </a:rPr>
              <a:t>From Our </a:t>
            </a:r>
            <a:r>
              <a:rPr lang="en-US" altLang="en-US" b="1">
                <a:solidFill>
                  <a:srgbClr val="2C51AA"/>
                </a:solidFill>
              </a:rPr>
              <a:t>organisms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40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77075" y="3198168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23113" y="349553"/>
            <a:ext cx="6706762" cy="6657560"/>
            <a:chOff x="1023113" y="349553"/>
            <a:chExt cx="6706762" cy="6657560"/>
          </a:xfrm>
        </p:grpSpPr>
        <p:grpSp>
          <p:nvGrpSpPr>
            <p:cNvPr id="48" name="Group 47"/>
            <p:cNvGrpSpPr/>
            <p:nvPr/>
          </p:nvGrpSpPr>
          <p:grpSpPr>
            <a:xfrm>
              <a:off x="1040356" y="349553"/>
              <a:ext cx="6689519" cy="3739580"/>
              <a:chOff x="1387681" y="609600"/>
              <a:chExt cx="6689519" cy="3739580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387681" y="609600"/>
                <a:ext cx="6689519" cy="3739580"/>
                <a:chOff x="1387681" y="609600"/>
                <a:chExt cx="6689519" cy="373958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387681" y="609600"/>
                  <a:ext cx="6689519" cy="3739580"/>
                  <a:chOff x="1387681" y="609600"/>
                  <a:chExt cx="6689519" cy="3739580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1387681" y="609600"/>
                    <a:ext cx="6689519" cy="3739580"/>
                    <a:chOff x="609600" y="0"/>
                    <a:chExt cx="7924800" cy="4390576"/>
                  </a:xfrm>
                </p:grpSpPr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609600" y="0"/>
                      <a:ext cx="7924800" cy="4139711"/>
                      <a:chOff x="0" y="654804"/>
                      <a:chExt cx="9158287" cy="4221996"/>
                    </a:xfrm>
                  </p:grpSpPr>
                  <p:pic>
                    <p:nvPicPr>
                      <p:cNvPr id="6" name="Picture 5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8482"/>
                      <a:stretch/>
                    </p:blipFill>
                    <p:spPr>
                      <a:xfrm>
                        <a:off x="0" y="654804"/>
                        <a:ext cx="9144000" cy="48109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1519"/>
                      <a:stretch/>
                    </p:blipFill>
                    <p:spPr>
                      <a:xfrm>
                        <a:off x="14287" y="1181100"/>
                        <a:ext cx="9144000" cy="36957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609600" y="341679"/>
                      <a:ext cx="33374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a.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4578552" y="336239"/>
                      <a:ext cx="33374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.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626911" y="4082799"/>
                      <a:ext cx="33374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.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578552" y="4020181"/>
                      <a:ext cx="33374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.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p:txBody>
                </p:sp>
              </p:grpSp>
              <p:cxnSp>
                <p:nvCxnSpPr>
                  <p:cNvPr id="22" name="Straight Connector 21"/>
                  <p:cNvCxnSpPr/>
                  <p:nvPr/>
                </p:nvCxnSpPr>
                <p:spPr bwMode="auto">
                  <a:xfrm flipV="1">
                    <a:off x="3352800" y="2262113"/>
                    <a:ext cx="0" cy="1381212"/>
                  </a:xfrm>
                  <a:prstGeom prst="line">
                    <a:avLst/>
                  </a:prstGeom>
                  <a:ln w="31750">
                    <a:solidFill>
                      <a:srgbClr val="22450E"/>
                    </a:solidFill>
                    <a:prstDash val="dash"/>
                    <a:headEnd type="none" w="med" len="med"/>
                    <a:tailEnd type="none" w="med" len="med"/>
                  </a:ln>
                  <a:extLst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/>
                  <p:cNvCxnSpPr/>
                  <p:nvPr/>
                </p:nvCxnSpPr>
                <p:spPr bwMode="auto">
                  <a:xfrm flipV="1">
                    <a:off x="1828800" y="2262113"/>
                    <a:ext cx="1524000" cy="1"/>
                  </a:xfrm>
                  <a:prstGeom prst="line">
                    <a:avLst/>
                  </a:prstGeom>
                  <a:ln w="31750">
                    <a:solidFill>
                      <a:srgbClr val="22450E"/>
                    </a:solidFill>
                    <a:prstDash val="dash"/>
                    <a:headEnd type="none" w="med" len="med"/>
                    <a:tailEnd type="none" w="med" len="med"/>
                  </a:ln>
                  <a:extLst/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Straight Arrow Connector 28"/>
                <p:cNvCxnSpPr/>
                <p:nvPr/>
              </p:nvCxnSpPr>
              <p:spPr bwMode="auto">
                <a:xfrm flipV="1">
                  <a:off x="2438400" y="1400863"/>
                  <a:ext cx="1066800" cy="389061"/>
                </a:xfrm>
                <a:prstGeom prst="straightConnector1">
                  <a:avLst/>
                </a:prstGeom>
                <a:ln w="28575">
                  <a:solidFill>
                    <a:srgbClr val="22450E"/>
                  </a:solidFill>
                  <a:headEnd type="none" w="med" len="med"/>
                  <a:tailEnd type="triangle"/>
                </a:ln>
                <a:effectLst>
                  <a:glow>
                    <a:schemeClr val="accent1"/>
                  </a:glow>
                  <a:reflection stA="45000" endPos="0" dist="50800" dir="5400000" sy="-100000" algn="bl" rotWithShape="0"/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/>
                <p:cNvSpPr txBox="1"/>
                <p:nvPr/>
              </p:nvSpPr>
              <p:spPr>
                <a:xfrm>
                  <a:off x="3464800" y="1268884"/>
                  <a:ext cx="12728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Optimal Point</a:t>
                  </a:r>
                  <a:endParaRPr lang="en-US" sz="12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cxnSp>
            <p:nvCxnSpPr>
              <p:cNvPr id="5" name="Straight Connector 4"/>
              <p:cNvCxnSpPr/>
              <p:nvPr/>
            </p:nvCxnSpPr>
            <p:spPr bwMode="auto">
              <a:xfrm>
                <a:off x="5199943" y="1684789"/>
                <a:ext cx="1030112" cy="601970"/>
              </a:xfrm>
              <a:prstGeom prst="line">
                <a:avLst/>
              </a:prstGeom>
              <a:solidFill>
                <a:srgbClr val="00B8FF"/>
              </a:solidFill>
              <a:ln w="34925" cap="flat" cmpd="sng" algn="ctr">
                <a:solidFill>
                  <a:srgbClr val="22450E"/>
                </a:solidFill>
                <a:prstDash val="dash"/>
                <a:round/>
                <a:headEnd type="none" w="med" len="med"/>
                <a:tailEnd type="none" w="med" len="med"/>
              </a:ln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6230055" y="2262113"/>
                <a:ext cx="462287" cy="1381212"/>
              </a:xfrm>
              <a:prstGeom prst="line">
                <a:avLst/>
              </a:prstGeom>
              <a:solidFill>
                <a:srgbClr val="00B8FF"/>
              </a:solidFill>
              <a:ln w="34925" cap="flat" cmpd="sng" algn="ctr">
                <a:solidFill>
                  <a:srgbClr val="22450E"/>
                </a:solidFill>
                <a:prstDash val="dash"/>
                <a:round/>
                <a:headEnd type="none" w="med" len="med"/>
                <a:tailEnd type="none" w="med" len="med"/>
              </a:ln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5419484" y="1268884"/>
                <a:ext cx="524116" cy="503865"/>
              </a:xfrm>
              <a:prstGeom prst="line">
                <a:avLst/>
              </a:prstGeom>
              <a:solidFill>
                <a:srgbClr val="00B8FF"/>
              </a:solidFill>
              <a:ln w="34925" cap="flat" cmpd="sng" algn="ctr">
                <a:solidFill>
                  <a:srgbClr val="22450E"/>
                </a:solidFill>
                <a:prstDash val="dash"/>
                <a:round/>
                <a:headEnd type="none" w="med" len="med"/>
                <a:tailEnd type="none" w="med" len="med"/>
              </a:ln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5943600" y="1789924"/>
                <a:ext cx="1711808" cy="964841"/>
              </a:xfrm>
              <a:prstGeom prst="line">
                <a:avLst/>
              </a:prstGeom>
              <a:solidFill>
                <a:srgbClr val="00B8FF"/>
              </a:solidFill>
              <a:ln w="34925" cap="flat" cmpd="sng" algn="ctr">
                <a:solidFill>
                  <a:srgbClr val="22450E"/>
                </a:solidFill>
                <a:prstDash val="dash"/>
                <a:round/>
                <a:headEnd type="none" w="med" len="med"/>
                <a:tailEnd type="none" w="med" len="med"/>
              </a:ln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6266612" y="2262113"/>
                <a:ext cx="1378361" cy="765445"/>
              </a:xfrm>
              <a:prstGeom prst="line">
                <a:avLst/>
              </a:prstGeom>
              <a:solidFill>
                <a:srgbClr val="00B8FF"/>
              </a:solidFill>
              <a:ln w="34925" cap="flat" cmpd="sng" algn="ctr">
                <a:solidFill>
                  <a:srgbClr val="22450E"/>
                </a:solidFill>
                <a:prstDash val="dash"/>
                <a:round/>
                <a:headEnd type="none" w="med" len="med"/>
                <a:tailEnd type="none" w="med" len="med"/>
              </a:ln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>
                <a:off x="7655408" y="3027558"/>
                <a:ext cx="285180" cy="267031"/>
              </a:xfrm>
              <a:prstGeom prst="line">
                <a:avLst/>
              </a:prstGeom>
              <a:solidFill>
                <a:srgbClr val="00B8FF"/>
              </a:solidFill>
              <a:ln w="34925" cap="flat" cmpd="sng" algn="ctr">
                <a:solidFill>
                  <a:srgbClr val="22450E"/>
                </a:solidFill>
                <a:prstDash val="dash"/>
                <a:round/>
                <a:headEnd type="none" w="med" len="med"/>
                <a:tailEnd type="none" w="med" len="med"/>
              </a:ln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49" name="TextBox 48"/>
              <p:cNvSpPr txBox="1"/>
              <p:nvPr/>
            </p:nvSpPr>
            <p:spPr>
              <a:xfrm>
                <a:off x="5714999" y="1727641"/>
                <a:ext cx="2864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A</a:t>
                </a:r>
                <a:endPara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634842" y="2695648"/>
                <a:ext cx="2864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B</a:t>
                </a:r>
                <a:endPara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916968" y="2969038"/>
                <a:ext cx="2864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896202" y="1326804"/>
                <a:ext cx="2864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</p:grpSp>
        <p:pic>
          <p:nvPicPr>
            <p:cNvPr id="33" name="Picture 32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13" y="3971305"/>
              <a:ext cx="6565392" cy="3035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348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41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77075" y="3198168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04398" y="457200"/>
            <a:ext cx="6735204" cy="6580161"/>
            <a:chOff x="1023113" y="426952"/>
            <a:chExt cx="6735204" cy="6580161"/>
          </a:xfrm>
        </p:grpSpPr>
        <p:grpSp>
          <p:nvGrpSpPr>
            <p:cNvPr id="37" name="Group 36"/>
            <p:cNvGrpSpPr/>
            <p:nvPr/>
          </p:nvGrpSpPr>
          <p:grpSpPr>
            <a:xfrm>
              <a:off x="1066800" y="426952"/>
              <a:ext cx="6691517" cy="3531109"/>
              <a:chOff x="-16397" y="893064"/>
              <a:chExt cx="6691517" cy="3531109"/>
            </a:xfrm>
          </p:grpSpPr>
          <p:pic>
            <p:nvPicPr>
              <p:cNvPr id="38" name="Picture 37"/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519"/>
              <a:stretch/>
            </p:blipFill>
            <p:spPr>
              <a:xfrm>
                <a:off x="-16397" y="1333501"/>
                <a:ext cx="6675120" cy="3090672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482"/>
              <a:stretch/>
            </p:blipFill>
            <p:spPr>
              <a:xfrm>
                <a:off x="0" y="893064"/>
                <a:ext cx="6675120" cy="402336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1023113" y="635937"/>
              <a:ext cx="6570150" cy="6371176"/>
              <a:chOff x="1023113" y="635937"/>
              <a:chExt cx="6570150" cy="6371176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040356" y="635937"/>
                <a:ext cx="6552907" cy="3453196"/>
                <a:chOff x="1387681" y="895984"/>
                <a:chExt cx="6552907" cy="3453196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1387681" y="895984"/>
                  <a:ext cx="3632013" cy="3453196"/>
                  <a:chOff x="1387681" y="895984"/>
                  <a:chExt cx="3632013" cy="3453196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1387681" y="895984"/>
                    <a:ext cx="3632013" cy="3453196"/>
                    <a:chOff x="1387681" y="895984"/>
                    <a:chExt cx="3632013" cy="3453196"/>
                  </a:xfrm>
                </p:grpSpPr>
                <p:grpSp>
                  <p:nvGrpSpPr>
                    <p:cNvPr id="15" name="Group 14"/>
                    <p:cNvGrpSpPr/>
                    <p:nvPr/>
                  </p:nvGrpSpPr>
                  <p:grpSpPr>
                    <a:xfrm>
                      <a:off x="1387681" y="895984"/>
                      <a:ext cx="3632013" cy="3453196"/>
                      <a:chOff x="609600" y="336239"/>
                      <a:chExt cx="4302698" cy="4054337"/>
                    </a:xfrm>
                  </p:grpSpPr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609600" y="341679"/>
                        <a:ext cx="333746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a.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7" name="TextBox 16"/>
                      <p:cNvSpPr txBox="1"/>
                      <p:nvPr/>
                    </p:nvSpPr>
                    <p:spPr>
                      <a:xfrm>
                        <a:off x="4578552" y="336239"/>
                        <a:ext cx="333746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b</a:t>
                        </a:r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626911" y="4082799"/>
                        <a:ext cx="333746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c</a:t>
                        </a:r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20" name="TextBox 19"/>
                      <p:cNvSpPr txBox="1"/>
                      <p:nvPr/>
                    </p:nvSpPr>
                    <p:spPr>
                      <a:xfrm>
                        <a:off x="4578552" y="4020181"/>
                        <a:ext cx="333746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d</a:t>
                        </a:r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</p:grpSp>
                <p:cxnSp>
                  <p:nvCxnSpPr>
                    <p:cNvPr id="22" name="Straight Connector 21"/>
                    <p:cNvCxnSpPr/>
                    <p:nvPr/>
                  </p:nvCxnSpPr>
                  <p:spPr bwMode="auto">
                    <a:xfrm flipV="1">
                      <a:off x="3505007" y="2320735"/>
                      <a:ext cx="0" cy="1426934"/>
                    </a:xfrm>
                    <a:prstGeom prst="line">
                      <a:avLst/>
                    </a:prstGeom>
                    <a:ln w="31750">
                      <a:solidFill>
                        <a:srgbClr val="22450E"/>
                      </a:solidFill>
                      <a:prstDash val="dash"/>
                      <a:headEnd type="none" w="med" len="med"/>
                      <a:tailEnd type="none" w="med" len="med"/>
                    </a:ln>
                    <a:extLst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/>
                    <p:cNvCxnSpPr/>
                    <p:nvPr/>
                  </p:nvCxnSpPr>
                  <p:spPr bwMode="auto">
                    <a:xfrm>
                      <a:off x="1842440" y="2320735"/>
                      <a:ext cx="1622360" cy="2781"/>
                    </a:xfrm>
                    <a:prstGeom prst="line">
                      <a:avLst/>
                    </a:prstGeom>
                    <a:ln w="31750">
                      <a:solidFill>
                        <a:srgbClr val="22450E"/>
                      </a:solidFill>
                      <a:prstDash val="dash"/>
                      <a:headEnd type="none" w="med" len="med"/>
                      <a:tailEnd type="none" w="med" len="med"/>
                    </a:ln>
                    <a:extLst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9" name="Straight Arrow Connector 28"/>
                  <p:cNvCxnSpPr/>
                  <p:nvPr/>
                </p:nvCxnSpPr>
                <p:spPr bwMode="auto">
                  <a:xfrm flipV="1">
                    <a:off x="2438400" y="1400863"/>
                    <a:ext cx="1066800" cy="389061"/>
                  </a:xfrm>
                  <a:prstGeom prst="straightConnector1">
                    <a:avLst/>
                  </a:prstGeom>
                  <a:ln w="28575">
                    <a:solidFill>
                      <a:srgbClr val="22450E"/>
                    </a:solidFill>
                    <a:headEnd type="none" w="med" len="med"/>
                    <a:tailEnd type="triangle"/>
                  </a:ln>
                  <a:effectLst>
                    <a:glow>
                      <a:schemeClr val="accent1"/>
                    </a:glow>
                    <a:reflection stA="45000" endPos="0" dist="50800" dir="5400000" sy="-100000" algn="bl" rotWithShape="0"/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3464800" y="1268884"/>
                    <a:ext cx="127285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Optimal Point</a:t>
                    </a:r>
                    <a:endParaRPr lang="en-US" sz="12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p:grpSp>
            <p:cxnSp>
              <p:nvCxnSpPr>
                <p:cNvPr id="5" name="Straight Connector 4"/>
                <p:cNvCxnSpPr/>
                <p:nvPr/>
              </p:nvCxnSpPr>
              <p:spPr bwMode="auto">
                <a:xfrm>
                  <a:off x="5199943" y="1684789"/>
                  <a:ext cx="1030112" cy="601970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6230055" y="2262113"/>
                  <a:ext cx="650356" cy="1469834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>
                  <a:off x="5405195" y="1413806"/>
                  <a:ext cx="538405" cy="358943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>
                  <a:off x="5943600" y="1789924"/>
                  <a:ext cx="1711808" cy="964841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/>
                <p:cNvCxnSpPr/>
                <p:nvPr/>
              </p:nvCxnSpPr>
              <p:spPr bwMode="auto">
                <a:xfrm>
                  <a:off x="6266612" y="2262113"/>
                  <a:ext cx="1357456" cy="765445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7655408" y="3027558"/>
                  <a:ext cx="285180" cy="267031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9" name="TextBox 48"/>
                <p:cNvSpPr txBox="1"/>
                <p:nvPr/>
              </p:nvSpPr>
              <p:spPr>
                <a:xfrm>
                  <a:off x="5714999" y="1727641"/>
                  <a:ext cx="2864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A</a:t>
                  </a:r>
                  <a:endParaRPr lang="en-US" sz="16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5634842" y="2695648"/>
                  <a:ext cx="2864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B</a:t>
                  </a:r>
                  <a:endParaRPr lang="en-US" sz="16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16968" y="2969038"/>
                  <a:ext cx="2864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D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5896202" y="1326804"/>
                  <a:ext cx="2864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</a:p>
              </p:txBody>
            </p:sp>
          </p:grpSp>
          <p:pic>
            <p:nvPicPr>
              <p:cNvPr id="33" name="Picture 32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113" y="3971305"/>
                <a:ext cx="6565392" cy="303580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64460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42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915" y="1905000"/>
            <a:ext cx="8729875" cy="4294710"/>
            <a:chOff x="0" y="1940676"/>
            <a:chExt cx="8729875" cy="42947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8" r="69167"/>
            <a:stretch/>
          </p:blipFill>
          <p:spPr>
            <a:xfrm>
              <a:off x="0" y="1981201"/>
              <a:ext cx="4142232" cy="425418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0" t="-68" r="30834"/>
            <a:stretch/>
          </p:blipFill>
          <p:spPr>
            <a:xfrm>
              <a:off x="4142232" y="1959245"/>
              <a:ext cx="4587643" cy="42519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1940676"/>
              <a:ext cx="333746" cy="257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a.</a:t>
              </a:r>
              <a:endPara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46107" y="1940676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b.</a:t>
              </a:r>
              <a:endPara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42051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43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90600" y="1066800"/>
            <a:ext cx="7467600" cy="4065073"/>
            <a:chOff x="0" y="1143000"/>
            <a:chExt cx="7467600" cy="40650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990"/>
            <a:stretch/>
          </p:blipFill>
          <p:spPr>
            <a:xfrm>
              <a:off x="0" y="1219200"/>
              <a:ext cx="3505200" cy="398887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81" t="-1910" r="30564" b="-1"/>
            <a:stretch/>
          </p:blipFill>
          <p:spPr>
            <a:xfrm>
              <a:off x="3505200" y="1143000"/>
              <a:ext cx="3962400" cy="406507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0" y="1143000"/>
              <a:ext cx="333746" cy="257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a.</a:t>
              </a:r>
              <a:endPara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05200" y="1154461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sz="1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.</a:t>
              </a:r>
              <a:endPara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299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44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2300"/>
            <a:ext cx="9144000" cy="304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7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45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77075" y="3198168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26759" y="275017"/>
            <a:ext cx="6690481" cy="6560571"/>
            <a:chOff x="1185311" y="379547"/>
            <a:chExt cx="6690481" cy="6560571"/>
          </a:xfrm>
        </p:grpSpPr>
        <p:pic>
          <p:nvPicPr>
            <p:cNvPr id="38" name="Picture 37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>
            <a:xfrm>
              <a:off x="1310400" y="799792"/>
              <a:ext cx="6565392" cy="3090672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1185311" y="379547"/>
              <a:ext cx="6690481" cy="6560571"/>
              <a:chOff x="903003" y="457200"/>
              <a:chExt cx="6690481" cy="6560571"/>
            </a:xfrm>
          </p:grpSpPr>
          <p:pic>
            <p:nvPicPr>
              <p:cNvPr id="36" name="Picture 35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003" y="3981963"/>
                <a:ext cx="6565392" cy="3035808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914400" y="457200"/>
                <a:ext cx="6679084" cy="3723900"/>
                <a:chOff x="609600" y="457200"/>
                <a:chExt cx="6679084" cy="3723900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09600" y="457200"/>
                  <a:ext cx="6679084" cy="3723900"/>
                  <a:chOff x="1301154" y="625280"/>
                  <a:chExt cx="6679084" cy="3723900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1301154" y="625280"/>
                    <a:ext cx="6679084" cy="3723900"/>
                    <a:chOff x="1301154" y="625280"/>
                    <a:chExt cx="6679084" cy="3723900"/>
                  </a:xfrm>
                </p:grpSpPr>
                <p:grpSp>
                  <p:nvGrpSpPr>
                    <p:cNvPr id="26" name="Group 25"/>
                    <p:cNvGrpSpPr/>
                    <p:nvPr/>
                  </p:nvGrpSpPr>
                  <p:grpSpPr>
                    <a:xfrm>
                      <a:off x="1301154" y="625280"/>
                      <a:ext cx="6679084" cy="3723900"/>
                      <a:chOff x="1301154" y="625280"/>
                      <a:chExt cx="6679084" cy="3723900"/>
                    </a:xfrm>
                  </p:grpSpPr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>
                        <a:off x="1301154" y="625280"/>
                        <a:ext cx="6679084" cy="3723900"/>
                        <a:chOff x="507095" y="18410"/>
                        <a:chExt cx="7912438" cy="4372166"/>
                      </a:xfrm>
                    </p:grpSpPr>
                    <p:pic>
                      <p:nvPicPr>
                        <p:cNvPr id="6" name="Picture 5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88482"/>
                        <a:stretch/>
                      </p:blipFill>
                      <p:spPr>
                        <a:xfrm>
                          <a:off x="507095" y="18410"/>
                          <a:ext cx="7912438" cy="471717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6" name="TextBox 15"/>
                        <p:cNvSpPr txBox="1"/>
                        <p:nvPr/>
                      </p:nvSpPr>
                      <p:spPr>
                        <a:xfrm>
                          <a:off x="553750" y="336239"/>
                          <a:ext cx="333746" cy="3077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a.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7" name="TextBox 16"/>
                        <p:cNvSpPr txBox="1"/>
                        <p:nvPr/>
                      </p:nvSpPr>
                      <p:spPr>
                        <a:xfrm>
                          <a:off x="4463155" y="336239"/>
                          <a:ext cx="333746" cy="3077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b</a:t>
                          </a:r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.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8" name="TextBox 17"/>
                        <p:cNvSpPr txBox="1"/>
                        <p:nvPr/>
                      </p:nvSpPr>
                      <p:spPr>
                        <a:xfrm>
                          <a:off x="626911" y="4082799"/>
                          <a:ext cx="333746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c</a:t>
                          </a:r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.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20" name="TextBox 19"/>
                        <p:cNvSpPr txBox="1"/>
                        <p:nvPr/>
                      </p:nvSpPr>
                      <p:spPr>
                        <a:xfrm>
                          <a:off x="4582237" y="4082798"/>
                          <a:ext cx="333746" cy="3077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d</a:t>
                          </a:r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.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p:txBody>
                    </p:sp>
                  </p:grpSp>
                  <p:cxnSp>
                    <p:nvCxnSpPr>
                      <p:cNvPr id="22" name="Straight Connector 21"/>
                      <p:cNvCxnSpPr/>
                      <p:nvPr/>
                    </p:nvCxnSpPr>
                    <p:spPr bwMode="auto">
                      <a:xfrm flipV="1">
                        <a:off x="3431883" y="2384677"/>
                        <a:ext cx="0" cy="1299729"/>
                      </a:xfrm>
                      <a:prstGeom prst="line">
                        <a:avLst/>
                      </a:prstGeom>
                      <a:ln w="31750">
                        <a:solidFill>
                          <a:srgbClr val="22450E"/>
                        </a:solidFill>
                        <a:prstDash val="dash"/>
                        <a:headEnd type="none" w="med" len="med"/>
                        <a:tailEnd type="none" w="med" len="med"/>
                      </a:ln>
                      <a:extLst/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" name="Straight Connector 22"/>
                      <p:cNvCxnSpPr/>
                      <p:nvPr/>
                    </p:nvCxnSpPr>
                    <p:spPr bwMode="auto">
                      <a:xfrm flipV="1">
                        <a:off x="1861717" y="2391261"/>
                        <a:ext cx="1603083" cy="2"/>
                      </a:xfrm>
                      <a:prstGeom prst="line">
                        <a:avLst/>
                      </a:prstGeom>
                      <a:ln w="31750">
                        <a:solidFill>
                          <a:srgbClr val="22450E"/>
                        </a:solidFill>
                        <a:prstDash val="dash"/>
                        <a:headEnd type="none" w="med" len="med"/>
                        <a:tailEnd type="none" w="med" len="med"/>
                      </a:ln>
                      <a:extLst/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9" name="Straight Arrow Connector 28"/>
                    <p:cNvCxnSpPr/>
                    <p:nvPr/>
                  </p:nvCxnSpPr>
                  <p:spPr bwMode="auto">
                    <a:xfrm flipV="1">
                      <a:off x="2447059" y="1424679"/>
                      <a:ext cx="1017741" cy="336060"/>
                    </a:xfrm>
                    <a:prstGeom prst="straightConnector1">
                      <a:avLst/>
                    </a:prstGeom>
                    <a:ln w="28575">
                      <a:solidFill>
                        <a:srgbClr val="22450E"/>
                      </a:solidFill>
                      <a:headEnd type="none" w="med" len="med"/>
                      <a:tailEnd type="triangle"/>
                    </a:ln>
                    <a:effectLst>
                      <a:glow>
                        <a:schemeClr val="accent1"/>
                      </a:glow>
                      <a:reflection stA="45000" endPos="0" dist="50800" dir="5400000" sy="-100000" algn="bl" rotWithShape="0"/>
                    </a:effectLst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3383236" y="1282684"/>
                      <a:ext cx="127285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Optimal Point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p:txBody>
                </p:sp>
              </p:grpSp>
              <p:cxnSp>
                <p:nvCxnSpPr>
                  <p:cNvPr id="5" name="Straight Connector 4"/>
                  <p:cNvCxnSpPr/>
                  <p:nvPr/>
                </p:nvCxnSpPr>
                <p:spPr bwMode="auto">
                  <a:xfrm>
                    <a:off x="5166032" y="1590832"/>
                    <a:ext cx="1114628" cy="762268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25" name="Straight Connector 24"/>
                  <p:cNvCxnSpPr/>
                  <p:nvPr/>
                </p:nvCxnSpPr>
                <p:spPr bwMode="auto">
                  <a:xfrm>
                    <a:off x="6268886" y="2384677"/>
                    <a:ext cx="483024" cy="1299729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" name="Straight Connector 31"/>
                  <p:cNvCxnSpPr>
                    <a:endCxn id="49" idx="3"/>
                  </p:cNvCxnSpPr>
                  <p:nvPr/>
                </p:nvCxnSpPr>
                <p:spPr bwMode="auto">
                  <a:xfrm>
                    <a:off x="5133467" y="1097087"/>
                    <a:ext cx="781611" cy="787151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5" name="Straight Connector 34"/>
                  <p:cNvCxnSpPr/>
                  <p:nvPr/>
                </p:nvCxnSpPr>
                <p:spPr bwMode="auto">
                  <a:xfrm>
                    <a:off x="5866365" y="1882004"/>
                    <a:ext cx="1711808" cy="964841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2" name="Straight Connector 41"/>
                  <p:cNvCxnSpPr/>
                  <p:nvPr/>
                </p:nvCxnSpPr>
                <p:spPr bwMode="auto">
                  <a:xfrm>
                    <a:off x="6280660" y="2368678"/>
                    <a:ext cx="1382982" cy="856598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5" name="Straight Connector 44"/>
                  <p:cNvCxnSpPr/>
                  <p:nvPr/>
                </p:nvCxnSpPr>
                <p:spPr bwMode="auto">
                  <a:xfrm>
                    <a:off x="7501843" y="2811202"/>
                    <a:ext cx="383014" cy="258984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64746" y="1714961"/>
                    <a:ext cx="25033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5541306" y="2591161"/>
                    <a:ext cx="2864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B</a:t>
                    </a:r>
                    <a:endPara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7050523" y="3034542"/>
                    <a:ext cx="2864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6499734" y="1484255"/>
                    <a:ext cx="2864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C</a:t>
                    </a:r>
                  </a:p>
                </p:txBody>
              </p:sp>
            </p:grpSp>
            <p:sp>
              <p:nvSpPr>
                <p:cNvPr id="4" name="Rectangle 3"/>
                <p:cNvSpPr/>
                <p:nvPr/>
              </p:nvSpPr>
              <p:spPr>
                <a:xfrm>
                  <a:off x="4507395" y="1221791"/>
                  <a:ext cx="226200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A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6025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46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77075" y="3198168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99182" y="457200"/>
            <a:ext cx="6745636" cy="6562303"/>
            <a:chOff x="1238156" y="457200"/>
            <a:chExt cx="6745636" cy="6562303"/>
          </a:xfrm>
        </p:grpSpPr>
        <p:grpSp>
          <p:nvGrpSpPr>
            <p:cNvPr id="19" name="Group 18"/>
            <p:cNvGrpSpPr/>
            <p:nvPr/>
          </p:nvGrpSpPr>
          <p:grpSpPr>
            <a:xfrm>
              <a:off x="1238156" y="457200"/>
              <a:ext cx="6679084" cy="3723900"/>
              <a:chOff x="1196708" y="379547"/>
              <a:chExt cx="6679084" cy="3723900"/>
            </a:xfrm>
          </p:grpSpPr>
          <p:pic>
            <p:nvPicPr>
              <p:cNvPr id="38" name="Picture 37"/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430"/>
              <a:stretch/>
            </p:blipFill>
            <p:spPr>
              <a:xfrm>
                <a:off x="1310400" y="799792"/>
                <a:ext cx="6565392" cy="3090672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1196708" y="379547"/>
                <a:ext cx="6679084" cy="3723900"/>
                <a:chOff x="609600" y="457200"/>
                <a:chExt cx="6679084" cy="3723900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09600" y="457200"/>
                  <a:ext cx="6679084" cy="3723900"/>
                  <a:chOff x="1301154" y="625280"/>
                  <a:chExt cx="6679084" cy="3723900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1301154" y="625280"/>
                    <a:ext cx="6679084" cy="3723900"/>
                    <a:chOff x="1301154" y="625280"/>
                    <a:chExt cx="6679084" cy="3723900"/>
                  </a:xfrm>
                </p:grpSpPr>
                <p:grpSp>
                  <p:nvGrpSpPr>
                    <p:cNvPr id="26" name="Group 25"/>
                    <p:cNvGrpSpPr/>
                    <p:nvPr/>
                  </p:nvGrpSpPr>
                  <p:grpSpPr>
                    <a:xfrm>
                      <a:off x="1301154" y="625280"/>
                      <a:ext cx="6679084" cy="3723900"/>
                      <a:chOff x="1301154" y="625280"/>
                      <a:chExt cx="6679084" cy="3723900"/>
                    </a:xfrm>
                  </p:grpSpPr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>
                        <a:off x="1301154" y="625280"/>
                        <a:ext cx="6679084" cy="3723900"/>
                        <a:chOff x="507095" y="18410"/>
                        <a:chExt cx="7912438" cy="4372166"/>
                      </a:xfrm>
                    </p:grpSpPr>
                    <p:pic>
                      <p:nvPicPr>
                        <p:cNvPr id="6" name="Picture 5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88482"/>
                        <a:stretch/>
                      </p:blipFill>
                      <p:spPr>
                        <a:xfrm>
                          <a:off x="507095" y="18410"/>
                          <a:ext cx="7912438" cy="471717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6" name="TextBox 15"/>
                        <p:cNvSpPr txBox="1"/>
                        <p:nvPr/>
                      </p:nvSpPr>
                      <p:spPr>
                        <a:xfrm>
                          <a:off x="553750" y="336239"/>
                          <a:ext cx="333746" cy="3077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a.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7" name="TextBox 16"/>
                        <p:cNvSpPr txBox="1"/>
                        <p:nvPr/>
                      </p:nvSpPr>
                      <p:spPr>
                        <a:xfrm>
                          <a:off x="4463155" y="336239"/>
                          <a:ext cx="333746" cy="3077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b</a:t>
                          </a:r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.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8" name="TextBox 17"/>
                        <p:cNvSpPr txBox="1"/>
                        <p:nvPr/>
                      </p:nvSpPr>
                      <p:spPr>
                        <a:xfrm>
                          <a:off x="626911" y="4082799"/>
                          <a:ext cx="333746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c</a:t>
                          </a:r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.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20" name="TextBox 19"/>
                        <p:cNvSpPr txBox="1"/>
                        <p:nvPr/>
                      </p:nvSpPr>
                      <p:spPr>
                        <a:xfrm>
                          <a:off x="4582237" y="4082798"/>
                          <a:ext cx="333746" cy="3077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d</a:t>
                          </a:r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.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p:txBody>
                    </p:sp>
                  </p:grpSp>
                  <p:cxnSp>
                    <p:nvCxnSpPr>
                      <p:cNvPr id="22" name="Straight Connector 21"/>
                      <p:cNvCxnSpPr/>
                      <p:nvPr/>
                    </p:nvCxnSpPr>
                    <p:spPr bwMode="auto">
                      <a:xfrm flipV="1">
                        <a:off x="3431883" y="2384677"/>
                        <a:ext cx="0" cy="1299729"/>
                      </a:xfrm>
                      <a:prstGeom prst="line">
                        <a:avLst/>
                      </a:prstGeom>
                      <a:ln w="31750">
                        <a:solidFill>
                          <a:srgbClr val="22450E"/>
                        </a:solidFill>
                        <a:prstDash val="dash"/>
                        <a:headEnd type="none" w="med" len="med"/>
                        <a:tailEnd type="none" w="med" len="med"/>
                      </a:ln>
                      <a:extLst/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" name="Straight Connector 22"/>
                      <p:cNvCxnSpPr/>
                      <p:nvPr/>
                    </p:nvCxnSpPr>
                    <p:spPr bwMode="auto">
                      <a:xfrm flipV="1">
                        <a:off x="1861717" y="2391261"/>
                        <a:ext cx="1603083" cy="2"/>
                      </a:xfrm>
                      <a:prstGeom prst="line">
                        <a:avLst/>
                      </a:prstGeom>
                      <a:ln w="31750">
                        <a:solidFill>
                          <a:srgbClr val="22450E"/>
                        </a:solidFill>
                        <a:prstDash val="dash"/>
                        <a:headEnd type="none" w="med" len="med"/>
                        <a:tailEnd type="none" w="med" len="med"/>
                      </a:ln>
                      <a:extLst/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9" name="Straight Arrow Connector 28"/>
                    <p:cNvCxnSpPr/>
                    <p:nvPr/>
                  </p:nvCxnSpPr>
                  <p:spPr bwMode="auto">
                    <a:xfrm flipV="1">
                      <a:off x="2447059" y="1424679"/>
                      <a:ext cx="1017741" cy="336060"/>
                    </a:xfrm>
                    <a:prstGeom prst="straightConnector1">
                      <a:avLst/>
                    </a:prstGeom>
                    <a:ln w="28575">
                      <a:solidFill>
                        <a:srgbClr val="22450E"/>
                      </a:solidFill>
                      <a:headEnd type="none" w="med" len="med"/>
                      <a:tailEnd type="triangle"/>
                    </a:ln>
                    <a:effectLst>
                      <a:glow>
                        <a:schemeClr val="accent1"/>
                      </a:glow>
                      <a:reflection stA="45000" endPos="0" dist="50800" dir="5400000" sy="-100000" algn="bl" rotWithShape="0"/>
                    </a:effectLst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3383236" y="1282684"/>
                      <a:ext cx="127285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Optimal Point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p:txBody>
                </p:sp>
              </p:grpSp>
              <p:cxnSp>
                <p:nvCxnSpPr>
                  <p:cNvPr id="5" name="Straight Connector 4"/>
                  <p:cNvCxnSpPr/>
                  <p:nvPr/>
                </p:nvCxnSpPr>
                <p:spPr bwMode="auto">
                  <a:xfrm>
                    <a:off x="5166032" y="1590832"/>
                    <a:ext cx="1114628" cy="762268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25" name="Straight Connector 24"/>
                  <p:cNvCxnSpPr/>
                  <p:nvPr/>
                </p:nvCxnSpPr>
                <p:spPr bwMode="auto">
                  <a:xfrm>
                    <a:off x="6268886" y="2384677"/>
                    <a:ext cx="483024" cy="1299729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" name="Straight Connector 31"/>
                  <p:cNvCxnSpPr>
                    <a:endCxn id="49" idx="3"/>
                  </p:cNvCxnSpPr>
                  <p:nvPr/>
                </p:nvCxnSpPr>
                <p:spPr bwMode="auto">
                  <a:xfrm>
                    <a:off x="5133467" y="1097087"/>
                    <a:ext cx="781611" cy="787151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5" name="Straight Connector 34"/>
                  <p:cNvCxnSpPr/>
                  <p:nvPr/>
                </p:nvCxnSpPr>
                <p:spPr bwMode="auto">
                  <a:xfrm>
                    <a:off x="5866365" y="1882004"/>
                    <a:ext cx="1711808" cy="964841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2" name="Straight Connector 41"/>
                  <p:cNvCxnSpPr/>
                  <p:nvPr/>
                </p:nvCxnSpPr>
                <p:spPr bwMode="auto">
                  <a:xfrm>
                    <a:off x="6280660" y="2368678"/>
                    <a:ext cx="1382982" cy="856598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5" name="Straight Connector 44"/>
                  <p:cNvCxnSpPr/>
                  <p:nvPr/>
                </p:nvCxnSpPr>
                <p:spPr bwMode="auto">
                  <a:xfrm>
                    <a:off x="7501843" y="2811202"/>
                    <a:ext cx="383014" cy="258984"/>
                  </a:xfrm>
                  <a:prstGeom prst="line">
                    <a:avLst/>
                  </a:prstGeom>
                  <a:solidFill>
                    <a:srgbClr val="00B8FF"/>
                  </a:solidFill>
                  <a:ln w="34925" cap="flat" cmpd="sng" algn="ctr">
                    <a:solidFill>
                      <a:srgbClr val="22450E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64746" y="1714961"/>
                    <a:ext cx="25033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5541306" y="2591161"/>
                    <a:ext cx="2864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B</a:t>
                    </a:r>
                    <a:endPara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7050523" y="3034542"/>
                    <a:ext cx="2864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6786189" y="1577568"/>
                    <a:ext cx="28645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C</a:t>
                    </a:r>
                  </a:p>
                </p:txBody>
              </p:sp>
            </p:grpSp>
            <p:sp>
              <p:nvSpPr>
                <p:cNvPr id="4" name="Rectangle 3"/>
                <p:cNvSpPr/>
                <p:nvPr/>
              </p:nvSpPr>
              <p:spPr>
                <a:xfrm>
                  <a:off x="4507395" y="1221791"/>
                  <a:ext cx="226200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A</a:t>
                  </a:r>
                </a:p>
              </p:txBody>
            </p:sp>
          </p:grpSp>
        </p:grpSp>
        <p:pic>
          <p:nvPicPr>
            <p:cNvPr id="39" name="Picture 38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400" y="3983695"/>
              <a:ext cx="6565392" cy="3035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2914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2"/>
          <a:stretch/>
        </p:blipFill>
        <p:spPr>
          <a:xfrm>
            <a:off x="1199182" y="858975"/>
            <a:ext cx="7110574" cy="3090672"/>
          </a:xfrm>
          <a:prstGeom prst="rect">
            <a:avLst/>
          </a:prstGeom>
        </p:spPr>
      </p:pic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47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77075" y="3198168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99182" y="457200"/>
            <a:ext cx="7182818" cy="6562303"/>
            <a:chOff x="1238156" y="457200"/>
            <a:chExt cx="6745636" cy="6562303"/>
          </a:xfrm>
        </p:grpSpPr>
        <p:grpSp>
          <p:nvGrpSpPr>
            <p:cNvPr id="7" name="Group 6"/>
            <p:cNvGrpSpPr/>
            <p:nvPr/>
          </p:nvGrpSpPr>
          <p:grpSpPr>
            <a:xfrm>
              <a:off x="1238156" y="457200"/>
              <a:ext cx="6679084" cy="3723900"/>
              <a:chOff x="609600" y="457200"/>
              <a:chExt cx="6679084" cy="372390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09600" y="457200"/>
                <a:ext cx="6679084" cy="3723900"/>
                <a:chOff x="1301154" y="625280"/>
                <a:chExt cx="6679084" cy="3723900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1301154" y="625280"/>
                  <a:ext cx="6679084" cy="3723900"/>
                  <a:chOff x="1301154" y="625280"/>
                  <a:chExt cx="6679084" cy="372390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1301154" y="625280"/>
                    <a:ext cx="6679084" cy="3723900"/>
                    <a:chOff x="1301154" y="625280"/>
                    <a:chExt cx="6679084" cy="3723900"/>
                  </a:xfrm>
                </p:grpSpPr>
                <p:grpSp>
                  <p:nvGrpSpPr>
                    <p:cNvPr id="15" name="Group 14"/>
                    <p:cNvGrpSpPr/>
                    <p:nvPr/>
                  </p:nvGrpSpPr>
                  <p:grpSpPr>
                    <a:xfrm>
                      <a:off x="1301154" y="625280"/>
                      <a:ext cx="6679084" cy="3723900"/>
                      <a:chOff x="507095" y="18410"/>
                      <a:chExt cx="7912438" cy="4372166"/>
                    </a:xfrm>
                  </p:grpSpPr>
                  <p:pic>
                    <p:nvPicPr>
                      <p:cNvPr id="6" name="Picture 5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8482"/>
                      <a:stretch/>
                    </p:blipFill>
                    <p:spPr>
                      <a:xfrm>
                        <a:off x="507095" y="18410"/>
                        <a:ext cx="7912438" cy="471717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553750" y="336239"/>
                        <a:ext cx="333746" cy="30777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a.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7" name="TextBox 16"/>
                      <p:cNvSpPr txBox="1"/>
                      <p:nvPr/>
                    </p:nvSpPr>
                    <p:spPr>
                      <a:xfrm>
                        <a:off x="4463155" y="336239"/>
                        <a:ext cx="333746" cy="30777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b</a:t>
                        </a:r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626911" y="4082799"/>
                        <a:ext cx="333746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c</a:t>
                        </a:r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20" name="TextBox 19"/>
                      <p:cNvSpPr txBox="1"/>
                      <p:nvPr/>
                    </p:nvSpPr>
                    <p:spPr>
                      <a:xfrm>
                        <a:off x="4582237" y="4082798"/>
                        <a:ext cx="333746" cy="30777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d</a:t>
                        </a:r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</p:grpSp>
                <p:cxnSp>
                  <p:nvCxnSpPr>
                    <p:cNvPr id="22" name="Straight Connector 21"/>
                    <p:cNvCxnSpPr/>
                    <p:nvPr/>
                  </p:nvCxnSpPr>
                  <p:spPr bwMode="auto">
                    <a:xfrm flipV="1">
                      <a:off x="3258555" y="2523563"/>
                      <a:ext cx="27478" cy="1093246"/>
                    </a:xfrm>
                    <a:prstGeom prst="line">
                      <a:avLst/>
                    </a:prstGeom>
                    <a:ln w="31750">
                      <a:solidFill>
                        <a:srgbClr val="22450E"/>
                      </a:solidFill>
                      <a:prstDash val="dash"/>
                      <a:headEnd type="none" w="med" len="med"/>
                      <a:tailEnd type="none" w="med" len="med"/>
                    </a:ln>
                    <a:extLst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/>
                    <p:cNvCxnSpPr/>
                    <p:nvPr/>
                  </p:nvCxnSpPr>
                  <p:spPr bwMode="auto">
                    <a:xfrm flipV="1">
                      <a:off x="1847979" y="2503246"/>
                      <a:ext cx="1410576" cy="6586"/>
                    </a:xfrm>
                    <a:prstGeom prst="line">
                      <a:avLst/>
                    </a:prstGeom>
                    <a:ln w="31750">
                      <a:solidFill>
                        <a:srgbClr val="22450E"/>
                      </a:solidFill>
                      <a:prstDash val="dash"/>
                      <a:headEnd type="none" w="med" len="med"/>
                      <a:tailEnd type="none" w="med" len="med"/>
                    </a:ln>
                    <a:extLst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9" name="Straight Arrow Connector 28"/>
                  <p:cNvCxnSpPr/>
                  <p:nvPr/>
                </p:nvCxnSpPr>
                <p:spPr bwMode="auto">
                  <a:xfrm flipV="1">
                    <a:off x="2447059" y="1424679"/>
                    <a:ext cx="1017741" cy="336060"/>
                  </a:xfrm>
                  <a:prstGeom prst="straightConnector1">
                    <a:avLst/>
                  </a:prstGeom>
                  <a:ln w="28575">
                    <a:solidFill>
                      <a:srgbClr val="22450E"/>
                    </a:solidFill>
                    <a:headEnd type="none" w="med" len="med"/>
                    <a:tailEnd type="triangle"/>
                  </a:ln>
                  <a:effectLst>
                    <a:glow>
                      <a:schemeClr val="accent1"/>
                    </a:glow>
                    <a:reflection stA="45000" endPos="0" dist="50800" dir="5400000" sy="-100000" algn="bl" rotWithShape="0"/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3383236" y="1282684"/>
                    <a:ext cx="127285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Optimal Point</a:t>
                    </a:r>
                    <a:endParaRPr lang="en-US" sz="12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p:grpSp>
            <p:cxnSp>
              <p:nvCxnSpPr>
                <p:cNvPr id="5" name="Straight Connector 4"/>
                <p:cNvCxnSpPr/>
                <p:nvPr/>
              </p:nvCxnSpPr>
              <p:spPr bwMode="auto">
                <a:xfrm>
                  <a:off x="5166032" y="1590832"/>
                  <a:ext cx="1114628" cy="762268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6268886" y="2384677"/>
                  <a:ext cx="483024" cy="1299729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2" name="Straight Connector 31"/>
                <p:cNvCxnSpPr>
                  <a:endCxn id="49" idx="3"/>
                </p:cNvCxnSpPr>
                <p:nvPr/>
              </p:nvCxnSpPr>
              <p:spPr bwMode="auto">
                <a:xfrm>
                  <a:off x="5133467" y="1097087"/>
                  <a:ext cx="781611" cy="787151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>
                  <a:off x="5866365" y="1882004"/>
                  <a:ext cx="1711808" cy="964841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/>
                <p:cNvCxnSpPr/>
                <p:nvPr/>
              </p:nvCxnSpPr>
              <p:spPr bwMode="auto">
                <a:xfrm>
                  <a:off x="6280660" y="2368678"/>
                  <a:ext cx="1382982" cy="856598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7501843" y="2811202"/>
                  <a:ext cx="383014" cy="258984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9" name="TextBox 48"/>
                <p:cNvSpPr txBox="1"/>
                <p:nvPr/>
              </p:nvSpPr>
              <p:spPr>
                <a:xfrm>
                  <a:off x="5664746" y="1714961"/>
                  <a:ext cx="2503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16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5541306" y="2591161"/>
                  <a:ext cx="2864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B</a:t>
                  </a:r>
                  <a:endParaRPr lang="en-US" sz="16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050523" y="3034542"/>
                  <a:ext cx="2864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D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6786189" y="1577568"/>
                  <a:ext cx="2864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4507395" y="1221791"/>
                <a:ext cx="22620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A</a:t>
                </a:r>
              </a:p>
            </p:txBody>
          </p:sp>
        </p:grpSp>
        <p:pic>
          <p:nvPicPr>
            <p:cNvPr id="39" name="Picture 38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400" y="3983695"/>
              <a:ext cx="6565392" cy="3035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7360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altLang="en-US" dirty="0" err="1" smtClean="0"/>
              <a:t>asd</a:t>
            </a:r>
            <a:endParaRPr lang="en-US" altLang="en-US" dirty="0"/>
          </a:p>
        </p:txBody>
      </p:sp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19"/>
          <a:stretch/>
        </p:blipFill>
        <p:spPr>
          <a:xfrm>
            <a:off x="0" y="1371600"/>
            <a:ext cx="6565392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83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49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77075" y="3198168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232458" y="359218"/>
            <a:ext cx="6679084" cy="6601229"/>
            <a:chOff x="1223609" y="297429"/>
            <a:chExt cx="6679084" cy="6601229"/>
          </a:xfrm>
        </p:grpSpPr>
        <p:pic>
          <p:nvPicPr>
            <p:cNvPr id="33" name="Picture 32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519"/>
            <a:stretch/>
          </p:blipFill>
          <p:spPr>
            <a:xfrm>
              <a:off x="1310407" y="709108"/>
              <a:ext cx="6565392" cy="3090672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223609" y="297429"/>
              <a:ext cx="6679084" cy="3723900"/>
              <a:chOff x="609600" y="457200"/>
              <a:chExt cx="6679084" cy="372390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09600" y="457200"/>
                <a:ext cx="6679084" cy="3723900"/>
                <a:chOff x="1301154" y="625280"/>
                <a:chExt cx="6679084" cy="3723900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1301154" y="625280"/>
                  <a:ext cx="6679084" cy="3723900"/>
                  <a:chOff x="1301154" y="625280"/>
                  <a:chExt cx="6679084" cy="372390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1301154" y="625280"/>
                    <a:ext cx="6679084" cy="3723900"/>
                    <a:chOff x="1301154" y="625280"/>
                    <a:chExt cx="6679084" cy="3723900"/>
                  </a:xfrm>
                </p:grpSpPr>
                <p:grpSp>
                  <p:nvGrpSpPr>
                    <p:cNvPr id="15" name="Group 14"/>
                    <p:cNvGrpSpPr/>
                    <p:nvPr/>
                  </p:nvGrpSpPr>
                  <p:grpSpPr>
                    <a:xfrm>
                      <a:off x="1301154" y="625280"/>
                      <a:ext cx="6679084" cy="3723900"/>
                      <a:chOff x="507095" y="18410"/>
                      <a:chExt cx="7912438" cy="4372166"/>
                    </a:xfrm>
                  </p:grpSpPr>
                  <p:pic>
                    <p:nvPicPr>
                      <p:cNvPr id="6" name="Picture 5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8482"/>
                      <a:stretch/>
                    </p:blipFill>
                    <p:spPr>
                      <a:xfrm>
                        <a:off x="507095" y="18410"/>
                        <a:ext cx="7912438" cy="471717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553750" y="336239"/>
                        <a:ext cx="333746" cy="30777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a.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7" name="TextBox 16"/>
                      <p:cNvSpPr txBox="1"/>
                      <p:nvPr/>
                    </p:nvSpPr>
                    <p:spPr>
                      <a:xfrm>
                        <a:off x="4463155" y="336239"/>
                        <a:ext cx="333746" cy="30777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b</a:t>
                        </a:r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626911" y="4082799"/>
                        <a:ext cx="333746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c</a:t>
                        </a:r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20" name="TextBox 19"/>
                      <p:cNvSpPr txBox="1"/>
                      <p:nvPr/>
                    </p:nvSpPr>
                    <p:spPr>
                      <a:xfrm>
                        <a:off x="4582237" y="4082798"/>
                        <a:ext cx="333746" cy="30777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d</a:t>
                        </a:r>
                        <a:r>
                          <a:rPr lang="en-US" sz="14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a:t>.</a:t>
                        </a:r>
                        <a:endParaRPr lang="en-US" sz="14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endParaRPr>
                      </a:p>
                    </p:txBody>
                  </p:sp>
                </p:grpSp>
                <p:cxnSp>
                  <p:nvCxnSpPr>
                    <p:cNvPr id="22" name="Straight Connector 21"/>
                    <p:cNvCxnSpPr/>
                    <p:nvPr/>
                  </p:nvCxnSpPr>
                  <p:spPr bwMode="auto">
                    <a:xfrm flipH="1" flipV="1">
                      <a:off x="3290155" y="2435804"/>
                      <a:ext cx="12105" cy="1208598"/>
                    </a:xfrm>
                    <a:prstGeom prst="line">
                      <a:avLst/>
                    </a:prstGeom>
                    <a:ln w="31750">
                      <a:solidFill>
                        <a:srgbClr val="22450E"/>
                      </a:solidFill>
                      <a:prstDash val="dash"/>
                      <a:headEnd type="none" w="med" len="med"/>
                      <a:tailEnd type="none" w="med" len="med"/>
                    </a:ln>
                    <a:extLst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/>
                    <p:cNvCxnSpPr/>
                    <p:nvPr/>
                  </p:nvCxnSpPr>
                  <p:spPr bwMode="auto">
                    <a:xfrm>
                      <a:off x="1816619" y="2429152"/>
                      <a:ext cx="1501540" cy="7326"/>
                    </a:xfrm>
                    <a:prstGeom prst="line">
                      <a:avLst/>
                    </a:prstGeom>
                    <a:ln w="31750">
                      <a:solidFill>
                        <a:srgbClr val="22450E"/>
                      </a:solidFill>
                      <a:prstDash val="dash"/>
                      <a:headEnd type="none" w="med" len="med"/>
                      <a:tailEnd type="none" w="med" len="med"/>
                    </a:ln>
                    <a:extLst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9" name="Straight Arrow Connector 28"/>
                  <p:cNvCxnSpPr/>
                  <p:nvPr/>
                </p:nvCxnSpPr>
                <p:spPr bwMode="auto">
                  <a:xfrm flipV="1">
                    <a:off x="2448442" y="1490662"/>
                    <a:ext cx="928467" cy="376725"/>
                  </a:xfrm>
                  <a:prstGeom prst="straightConnector1">
                    <a:avLst/>
                  </a:prstGeom>
                  <a:ln w="28575">
                    <a:solidFill>
                      <a:srgbClr val="22450E"/>
                    </a:solidFill>
                    <a:headEnd type="none" w="med" len="med"/>
                    <a:tailEnd type="triangle"/>
                  </a:ln>
                  <a:effectLst>
                    <a:glow>
                      <a:schemeClr val="accent1"/>
                    </a:glow>
                    <a:reflection stA="45000" endPos="0" dist="50800" dir="5400000" sy="-100000" algn="bl" rotWithShape="0"/>
                  </a:effectLst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3251331" y="1250357"/>
                    <a:ext cx="127285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Optimal Point</a:t>
                    </a:r>
                    <a:endParaRPr lang="en-US" sz="12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p:grpSp>
            <p:cxnSp>
              <p:nvCxnSpPr>
                <p:cNvPr id="5" name="Straight Connector 4"/>
                <p:cNvCxnSpPr/>
                <p:nvPr/>
              </p:nvCxnSpPr>
              <p:spPr bwMode="auto">
                <a:xfrm>
                  <a:off x="5102317" y="1736737"/>
                  <a:ext cx="1066869" cy="735804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6167338" y="2488471"/>
                  <a:ext cx="464841" cy="1178389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>
                  <a:off x="5120247" y="1131218"/>
                  <a:ext cx="722861" cy="820563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>
                  <a:off x="5883928" y="1980406"/>
                  <a:ext cx="1453050" cy="910796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/>
                <p:cNvCxnSpPr/>
                <p:nvPr/>
              </p:nvCxnSpPr>
              <p:spPr bwMode="auto">
                <a:xfrm>
                  <a:off x="6169186" y="2512395"/>
                  <a:ext cx="1374137" cy="820428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7325048" y="2848312"/>
                  <a:ext cx="369676" cy="345012"/>
                </a:xfrm>
                <a:prstGeom prst="line">
                  <a:avLst/>
                </a:prstGeom>
                <a:solidFill>
                  <a:srgbClr val="00B8FF"/>
                </a:solidFill>
                <a:ln w="34925" cap="flat" cmpd="sng" algn="ctr">
                  <a:solidFill>
                    <a:srgbClr val="22450E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9" name="TextBox 48"/>
                <p:cNvSpPr txBox="1"/>
                <p:nvPr/>
              </p:nvSpPr>
              <p:spPr>
                <a:xfrm>
                  <a:off x="5633596" y="1809413"/>
                  <a:ext cx="2503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16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5541306" y="2591161"/>
                  <a:ext cx="2864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B</a:t>
                  </a:r>
                  <a:endParaRPr lang="en-US" sz="16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838524" y="3227664"/>
                  <a:ext cx="2864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D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499734" y="1484255"/>
                  <a:ext cx="2864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4489261" y="1288759"/>
                <a:ext cx="22620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A</a:t>
                </a:r>
              </a:p>
            </p:txBody>
          </p:sp>
        </p:grpSp>
        <p:pic>
          <p:nvPicPr>
            <p:cNvPr id="46" name="Picture 45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407" y="3862850"/>
              <a:ext cx="6565392" cy="3035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7664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EF7F82E9-254B-E942-A1B9-A02867F29B8A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5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smtClean="0">
                <a:solidFill>
                  <a:srgbClr val="22450E"/>
                </a:solidFill>
                <a:latin typeface="Arial" charset="0"/>
              </a:rPr>
              <a:t>T Cells</a:t>
            </a:r>
            <a:endParaRPr lang="en-US" altLang="en-US" sz="3200" b="1" dirty="0">
              <a:solidFill>
                <a:srgbClr val="22450E"/>
              </a:solidFill>
              <a:latin typeface="Arial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2392363"/>
            <a:ext cx="3365500" cy="336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2238375"/>
            <a:ext cx="387985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1576388" y="6078538"/>
            <a:ext cx="1030287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/>
              <a:t>Wiki:T-Cell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5878513" y="6040438"/>
            <a:ext cx="2198687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/>
              <a:t>BY Bret Syfert, Big Picture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6D8EE540-626C-CD46-94A3-CFA517ABF0FB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50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6565392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15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BB51B690-BE7B-0147-9930-BB39B2DD9B6D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6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4400" b="1">
                <a:solidFill>
                  <a:srgbClr val="22450E"/>
                </a:solidFill>
                <a:latin typeface="Arial" charset="0"/>
              </a:rPr>
              <a:t>Outline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461963" y="1624013"/>
            <a:ext cx="8458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600"/>
              </a:spcBef>
              <a:buClr>
                <a:srgbClr val="22450E"/>
              </a:buClr>
              <a:buSzPct val="75000"/>
              <a:buFont typeface="Wingdings" charset="2"/>
              <a:buChar char=""/>
            </a:pPr>
            <a:r>
              <a:rPr lang="en-US" altLang="en-US" sz="2000" b="1" dirty="0">
                <a:solidFill>
                  <a:srgbClr val="262626"/>
                </a:solidFill>
                <a:latin typeface="Arial" charset="0"/>
              </a:rPr>
              <a:t>Introduction </a:t>
            </a:r>
          </a:p>
          <a:p>
            <a:pPr marL="342900">
              <a:spcBef>
                <a:spcPts val="600"/>
              </a:spcBef>
              <a:buClrTx/>
              <a:buSzPct val="75000"/>
              <a:buFontTx/>
              <a:buNone/>
            </a:pPr>
            <a:r>
              <a:rPr lang="en-US" altLang="en-US" sz="2000" dirty="0" smtClean="0">
                <a:solidFill>
                  <a:srgbClr val="262626"/>
                </a:solidFill>
                <a:latin typeface="Arial" charset="0"/>
              </a:rPr>
              <a:t>        Receptor-ligand </a:t>
            </a:r>
            <a:r>
              <a:rPr lang="en-US" altLang="en-US" sz="2000" dirty="0">
                <a:solidFill>
                  <a:srgbClr val="262626"/>
                </a:solidFill>
                <a:latin typeface="Arial" charset="0"/>
              </a:rPr>
              <a:t>binding </a:t>
            </a:r>
            <a:endParaRPr lang="en-US" altLang="en-US" sz="2000" dirty="0" smtClean="0">
              <a:solidFill>
                <a:srgbClr val="262626"/>
              </a:solidFill>
              <a:latin typeface="Arial" charset="0"/>
            </a:endParaRPr>
          </a:p>
          <a:p>
            <a:pPr marL="342900">
              <a:spcBef>
                <a:spcPts val="600"/>
              </a:spcBef>
              <a:buClrTx/>
              <a:buSzPct val="75000"/>
              <a:buFontTx/>
              <a:buNone/>
            </a:pPr>
            <a:r>
              <a:rPr lang="en-US" altLang="en-US" sz="2000" dirty="0" smtClean="0">
                <a:solidFill>
                  <a:srgbClr val="262626"/>
                </a:solidFill>
                <a:latin typeface="Arial" charset="0"/>
              </a:rPr>
              <a:t>        Self-foreign </a:t>
            </a:r>
            <a:r>
              <a:rPr lang="en-US" altLang="en-US" sz="2000" dirty="0">
                <a:solidFill>
                  <a:srgbClr val="262626"/>
                </a:solidFill>
                <a:latin typeface="Arial" charset="0"/>
              </a:rPr>
              <a:t>discrimination</a:t>
            </a:r>
          </a:p>
          <a:p>
            <a:pPr>
              <a:spcBef>
                <a:spcPts val="600"/>
              </a:spcBef>
              <a:buClr>
                <a:srgbClr val="22450E"/>
              </a:buClr>
              <a:buSzPct val="75000"/>
              <a:buFont typeface="Wingdings" charset="2"/>
              <a:buChar char=""/>
            </a:pPr>
            <a:r>
              <a:rPr lang="en-US" altLang="en-US" sz="2000" b="1" dirty="0">
                <a:solidFill>
                  <a:srgbClr val="262626"/>
                </a:solidFill>
                <a:latin typeface="Arial" charset="0"/>
              </a:rPr>
              <a:t>Dissipation, Speed and Accuracy </a:t>
            </a:r>
          </a:p>
          <a:p>
            <a:pPr marL="342900">
              <a:spcBef>
                <a:spcPts val="600"/>
              </a:spcBef>
              <a:buClrTx/>
              <a:buSzPct val="75000"/>
              <a:buFontTx/>
              <a:buNone/>
            </a:pPr>
            <a:r>
              <a:rPr lang="en-US" altLang="en-US" sz="2000" dirty="0">
                <a:solidFill>
                  <a:srgbClr val="262626"/>
                </a:solidFill>
                <a:latin typeface="Arial" charset="0"/>
              </a:rPr>
              <a:t>        </a:t>
            </a:r>
            <a:r>
              <a:rPr lang="en-US" altLang="en-US" sz="2000" dirty="0" smtClean="0">
                <a:solidFill>
                  <a:srgbClr val="262626"/>
                </a:solidFill>
                <a:latin typeface="Arial" charset="0"/>
              </a:rPr>
              <a:t>Power </a:t>
            </a:r>
            <a:r>
              <a:rPr lang="en-US" altLang="en-US" sz="2000" dirty="0">
                <a:solidFill>
                  <a:srgbClr val="262626"/>
                </a:solidFill>
                <a:latin typeface="Arial" charset="0"/>
              </a:rPr>
              <a:t>dissipation</a:t>
            </a:r>
            <a:br>
              <a:rPr lang="en-US" altLang="en-US" sz="2000" dirty="0">
                <a:solidFill>
                  <a:srgbClr val="262626"/>
                </a:solidFill>
                <a:latin typeface="Arial" charset="0"/>
              </a:rPr>
            </a:br>
            <a:r>
              <a:rPr lang="en-US" altLang="en-US" sz="2000" dirty="0">
                <a:solidFill>
                  <a:srgbClr val="262626"/>
                </a:solidFill>
                <a:latin typeface="Arial" charset="0"/>
              </a:rPr>
              <a:t>   </a:t>
            </a:r>
            <a:r>
              <a:rPr lang="en-US" altLang="en-US" sz="2000" dirty="0" smtClean="0">
                <a:solidFill>
                  <a:srgbClr val="262626"/>
                </a:solidFill>
                <a:latin typeface="Arial" charset="0"/>
              </a:rPr>
              <a:t>Mean </a:t>
            </a:r>
            <a:r>
              <a:rPr lang="en-US" altLang="en-US" sz="2000" dirty="0">
                <a:solidFill>
                  <a:srgbClr val="262626"/>
                </a:solidFill>
                <a:latin typeface="Arial" charset="0"/>
              </a:rPr>
              <a:t>First passage time(FPT) and speed </a:t>
            </a:r>
          </a:p>
          <a:p>
            <a:pPr marL="342900">
              <a:spcBef>
                <a:spcPts val="600"/>
              </a:spcBef>
              <a:buClrTx/>
              <a:buSzPct val="75000"/>
              <a:buFontTx/>
              <a:buNone/>
            </a:pPr>
            <a:r>
              <a:rPr lang="en-US" altLang="en-US" sz="2000" dirty="0">
                <a:solidFill>
                  <a:srgbClr val="262626"/>
                </a:solidFill>
                <a:latin typeface="Arial" charset="0"/>
              </a:rPr>
              <a:t>        Trade-off </a:t>
            </a:r>
          </a:p>
          <a:p>
            <a:pPr>
              <a:spcBef>
                <a:spcPts val="600"/>
              </a:spcBef>
              <a:buClr>
                <a:srgbClr val="22450E"/>
              </a:buClr>
              <a:buSzPct val="75000"/>
              <a:buFont typeface="Wingdings" charset="2"/>
              <a:buChar char=""/>
            </a:pPr>
            <a:r>
              <a:rPr lang="en-US" altLang="en-US" sz="2000" b="1" dirty="0">
                <a:solidFill>
                  <a:srgbClr val="262626"/>
                </a:solidFill>
                <a:latin typeface="Arial" charset="0"/>
              </a:rPr>
              <a:t>Kinetic Proofreading </a:t>
            </a:r>
          </a:p>
          <a:p>
            <a:pPr marL="342900">
              <a:spcBef>
                <a:spcPts val="600"/>
              </a:spcBef>
              <a:buClrTx/>
              <a:buSzPct val="75000"/>
              <a:buFontTx/>
              <a:buNone/>
            </a:pPr>
            <a:r>
              <a:rPr lang="en-US" altLang="en-US" sz="2000" dirty="0">
                <a:solidFill>
                  <a:srgbClr val="262626"/>
                </a:solidFill>
                <a:latin typeface="Arial" charset="0"/>
              </a:rPr>
              <a:t>        Reversible rate </a:t>
            </a:r>
            <a:r>
              <a:rPr lang="en-US" altLang="en-US" sz="2000" dirty="0" smtClean="0">
                <a:solidFill>
                  <a:srgbClr val="262626"/>
                </a:solidFill>
                <a:latin typeface="Arial" charset="0"/>
              </a:rPr>
              <a:t>        </a:t>
            </a:r>
            <a:endParaRPr lang="en-US" altLang="en-US" sz="2000" dirty="0">
              <a:solidFill>
                <a:srgbClr val="262626"/>
              </a:solidFill>
              <a:latin typeface="Arial" charset="0"/>
            </a:endParaRPr>
          </a:p>
          <a:p>
            <a:pPr marL="342900">
              <a:spcBef>
                <a:spcPts val="600"/>
              </a:spcBef>
              <a:buClrTx/>
              <a:buSzPct val="75000"/>
              <a:buFontTx/>
              <a:buNone/>
            </a:pPr>
            <a:r>
              <a:rPr lang="en-US" altLang="en-US" sz="2000" dirty="0">
                <a:solidFill>
                  <a:srgbClr val="262626"/>
                </a:solidFill>
                <a:latin typeface="Arial" charset="0"/>
              </a:rPr>
              <a:t>        Optimal point </a:t>
            </a:r>
          </a:p>
          <a:p>
            <a:pPr>
              <a:spcBef>
                <a:spcPts val="600"/>
              </a:spcBef>
              <a:buClr>
                <a:srgbClr val="22450E"/>
              </a:buClr>
              <a:buSzPct val="75000"/>
              <a:buFont typeface="Wingdings" charset="2"/>
              <a:buChar char=""/>
            </a:pPr>
            <a:r>
              <a:rPr lang="en-US" altLang="en-US" sz="2000" b="1" dirty="0">
                <a:solidFill>
                  <a:srgbClr val="262626"/>
                </a:solidFill>
                <a:latin typeface="Arial" charset="0"/>
              </a:rPr>
              <a:t>Adaptive Sorting </a:t>
            </a:r>
            <a:endParaRPr lang="en-US" altLang="en-US" sz="2000" b="1" dirty="0" smtClean="0">
              <a:solidFill>
                <a:srgbClr val="262626"/>
              </a:solidFill>
              <a:latin typeface="Arial" charset="0"/>
            </a:endParaRPr>
          </a:p>
          <a:p>
            <a:pPr>
              <a:spcBef>
                <a:spcPts val="600"/>
              </a:spcBef>
              <a:buClr>
                <a:srgbClr val="22450E"/>
              </a:buClr>
              <a:buSzPct val="75000"/>
              <a:buFont typeface="Wingdings" charset="2"/>
              <a:buChar char=""/>
            </a:pPr>
            <a:r>
              <a:rPr lang="en-US" altLang="en-US" sz="2000" b="1" dirty="0" smtClean="0">
                <a:solidFill>
                  <a:srgbClr val="262626"/>
                </a:solidFill>
                <a:latin typeface="Arial" charset="0"/>
              </a:rPr>
              <a:t>Future Plan</a:t>
            </a:r>
            <a:endParaRPr lang="en-US" altLang="en-US" sz="2000" b="1" dirty="0">
              <a:solidFill>
                <a:srgbClr val="262626"/>
              </a:solidFill>
              <a:latin typeface="Arial" charset="0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69863" y="2360613"/>
            <a:ext cx="1857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2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326C50CF-7B53-F040-BC6B-29669543AB30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7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23863" y="549275"/>
            <a:ext cx="8229600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>
                <a:solidFill>
                  <a:srgbClr val="22450E"/>
                </a:solidFill>
                <a:latin typeface="Arial" charset="0"/>
              </a:rPr>
              <a:t>Receptor-ligand binding 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3922" r="11369" b="49094"/>
          <a:stretch>
            <a:fillRect/>
          </a:stretch>
        </p:blipFill>
        <p:spPr bwMode="auto">
          <a:xfrm>
            <a:off x="2266950" y="1431925"/>
            <a:ext cx="47625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l="6902" t="3922" r="11369" b="4909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2225675"/>
            <a:ext cx="186055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" t="55244" r="4247" b="6314"/>
          <a:stretch>
            <a:fillRect/>
          </a:stretch>
        </p:blipFill>
        <p:spPr bwMode="auto">
          <a:xfrm>
            <a:off x="1922463" y="4503738"/>
            <a:ext cx="5383212" cy="158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l="1434" t="55244" r="4247" b="63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4949825"/>
            <a:ext cx="1646237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3" name="AutoShape 7"/>
          <p:cNvSpPr>
            <a:spLocks noChangeArrowheads="1"/>
          </p:cNvSpPr>
          <p:nvPr/>
        </p:nvSpPr>
        <p:spPr bwMode="auto">
          <a:xfrm>
            <a:off x="7413625" y="2392363"/>
            <a:ext cx="1631950" cy="538162"/>
          </a:xfrm>
          <a:prstGeom prst="roundRect">
            <a:avLst>
              <a:gd name="adj" fmla="val 16667"/>
            </a:avLst>
          </a:prstGeom>
          <a:solidFill>
            <a:srgbClr val="ACB3B6"/>
          </a:solidFill>
          <a:ln w="25560" cap="sq">
            <a:solidFill>
              <a:srgbClr val="44558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Gill Sans" charset="0"/>
                <a:ea typeface="Arial" charset="0"/>
                <a:cs typeface="Arial" charset="0"/>
              </a:rPr>
              <a:t>Activated</a:t>
            </a:r>
          </a:p>
        </p:txBody>
      </p:sp>
      <p:sp>
        <p:nvSpPr>
          <p:cNvPr id="9224" name="AutoShape 8"/>
          <p:cNvSpPr>
            <a:spLocks noChangeArrowheads="1"/>
          </p:cNvSpPr>
          <p:nvPr/>
        </p:nvSpPr>
        <p:spPr bwMode="auto">
          <a:xfrm>
            <a:off x="7205663" y="5233988"/>
            <a:ext cx="1920875" cy="538162"/>
          </a:xfrm>
          <a:prstGeom prst="roundRect">
            <a:avLst>
              <a:gd name="adj" fmla="val 16667"/>
            </a:avLst>
          </a:prstGeom>
          <a:solidFill>
            <a:srgbClr val="ACB3B6"/>
          </a:solidFill>
          <a:ln w="25560" cap="sq">
            <a:solidFill>
              <a:srgbClr val="44558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 b="1" dirty="0" smtClean="0">
                <a:solidFill>
                  <a:srgbClr val="2C51AA"/>
                </a:solidFill>
                <a:latin typeface="Gill Sans" charset="0"/>
                <a:ea typeface="Arial" charset="0"/>
                <a:cs typeface="Arial" charset="0"/>
              </a:rPr>
              <a:t>Inactivate</a:t>
            </a:r>
            <a:endParaRPr lang="en-US" altLang="en-US" sz="2000" b="1" dirty="0">
              <a:solidFill>
                <a:srgbClr val="2C51AA"/>
              </a:solidFill>
              <a:latin typeface="Gill Sans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3C5C6E73-6A0A-DA4C-B063-8EB8FD5C3A07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8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t="1234" r="70380" b="71527"/>
          <a:stretch>
            <a:fillRect/>
          </a:stretch>
        </p:blipFill>
        <p:spPr bwMode="auto">
          <a:xfrm>
            <a:off x="693738" y="2238375"/>
            <a:ext cx="88265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l="16618" t="1234" r="70380" b="715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43" name="Oval 3"/>
          <p:cNvSpPr>
            <a:spLocks noChangeArrowheads="1"/>
          </p:cNvSpPr>
          <p:nvPr/>
        </p:nvSpPr>
        <p:spPr bwMode="auto">
          <a:xfrm>
            <a:off x="6684963" y="4273550"/>
            <a:ext cx="225425" cy="217488"/>
          </a:xfrm>
          <a:prstGeom prst="ellipse">
            <a:avLst/>
          </a:prstGeom>
          <a:gradFill rotWithShape="0">
            <a:gsLst>
              <a:gs pos="0">
                <a:srgbClr val="ECABAB"/>
              </a:gs>
              <a:gs pos="100000">
                <a:srgbClr val="A74747"/>
              </a:gs>
            </a:gsLst>
            <a:lin ang="5400000" scaled="1"/>
          </a:gradFill>
          <a:ln w="9360" cap="sq">
            <a:solidFill>
              <a:srgbClr val="9A4E4E"/>
            </a:solidFill>
            <a:miter lim="800000"/>
            <a:headEnd/>
            <a:tailEnd/>
          </a:ln>
          <a:effectLst>
            <a:outerShdw blurRad="63500" dist="38184" dir="2700000" algn="ctr" rotWithShape="0">
              <a:srgbClr val="808080">
                <a:alpha val="40033"/>
              </a:srgbClr>
            </a:outerShdw>
          </a:effec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60000"/>
              </a:lnSpc>
              <a:buClrTx/>
              <a:buFontTx/>
              <a:buNone/>
            </a:pPr>
            <a:r>
              <a:rPr lang="en-US" altLang="en-US" sz="1000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5302250" y="4273550"/>
            <a:ext cx="225425" cy="217488"/>
          </a:xfrm>
          <a:prstGeom prst="ellipse">
            <a:avLst/>
          </a:prstGeom>
          <a:gradFill rotWithShape="0">
            <a:gsLst>
              <a:gs pos="0">
                <a:srgbClr val="ECABAB"/>
              </a:gs>
              <a:gs pos="100000">
                <a:srgbClr val="A74747"/>
              </a:gs>
            </a:gsLst>
            <a:lin ang="5400000" scaled="1"/>
          </a:gradFill>
          <a:ln w="9360" cap="sq">
            <a:solidFill>
              <a:srgbClr val="9A4E4E"/>
            </a:solidFill>
            <a:miter lim="800000"/>
            <a:headEnd/>
            <a:tailEnd/>
          </a:ln>
          <a:effectLst>
            <a:outerShdw blurRad="63500" dist="38184" dir="2700000" algn="ctr" rotWithShape="0">
              <a:srgbClr val="808080">
                <a:alpha val="40033"/>
              </a:srgbClr>
            </a:outerShdw>
          </a:effec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60000"/>
              </a:lnSpc>
              <a:buClrTx/>
              <a:buFontTx/>
              <a:buNone/>
            </a:pPr>
            <a:r>
              <a:rPr lang="en-US" altLang="en-US" sz="1000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245" name="Oval 5"/>
          <p:cNvSpPr>
            <a:spLocks noChangeArrowheads="1"/>
          </p:cNvSpPr>
          <p:nvPr/>
        </p:nvSpPr>
        <p:spPr bwMode="auto">
          <a:xfrm>
            <a:off x="8374063" y="4081463"/>
            <a:ext cx="225425" cy="217487"/>
          </a:xfrm>
          <a:prstGeom prst="ellipse">
            <a:avLst/>
          </a:prstGeom>
          <a:gradFill rotWithShape="0">
            <a:gsLst>
              <a:gs pos="0">
                <a:srgbClr val="ECABAB"/>
              </a:gs>
              <a:gs pos="100000">
                <a:srgbClr val="A74747"/>
              </a:gs>
            </a:gsLst>
            <a:lin ang="5400000" scaled="1"/>
          </a:gradFill>
          <a:ln w="9360" cap="sq">
            <a:solidFill>
              <a:srgbClr val="9A4E4E"/>
            </a:solidFill>
            <a:miter lim="800000"/>
            <a:headEnd/>
            <a:tailEnd/>
          </a:ln>
          <a:effectLst>
            <a:outerShdw blurRad="63500" dist="38184" dir="2700000" algn="ctr" rotWithShape="0">
              <a:srgbClr val="808080">
                <a:alpha val="40033"/>
              </a:srgbClr>
            </a:outerShdw>
          </a:effec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60000"/>
              </a:lnSpc>
              <a:buClrTx/>
              <a:buFontTx/>
              <a:buNone/>
            </a:pPr>
            <a:r>
              <a:rPr lang="en-US" altLang="en-US" sz="1000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423863" y="549275"/>
            <a:ext cx="8229600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>
                <a:solidFill>
                  <a:srgbClr val="22450E"/>
                </a:solidFill>
                <a:latin typeface="Arial" charset="0"/>
              </a:rPr>
              <a:t>Receptor-ligand binding </a:t>
            </a:r>
          </a:p>
        </p:txBody>
      </p:sp>
      <p:grpSp>
        <p:nvGrpSpPr>
          <p:cNvPr id="10247" name="Group 7"/>
          <p:cNvGrpSpPr>
            <a:grpSpLocks/>
          </p:cNvGrpSpPr>
          <p:nvPr/>
        </p:nvGrpSpPr>
        <p:grpSpPr bwMode="auto">
          <a:xfrm>
            <a:off x="6350" y="2506663"/>
            <a:ext cx="9698038" cy="3309937"/>
            <a:chOff x="4" y="1579"/>
            <a:chExt cx="6109" cy="2085"/>
          </a:xfrm>
        </p:grpSpPr>
        <p:grpSp>
          <p:nvGrpSpPr>
            <p:cNvPr id="10248" name="Group 8"/>
            <p:cNvGrpSpPr>
              <a:grpSpLocks/>
            </p:cNvGrpSpPr>
            <p:nvPr/>
          </p:nvGrpSpPr>
          <p:grpSpPr bwMode="auto">
            <a:xfrm>
              <a:off x="4" y="1579"/>
              <a:ext cx="5577" cy="1674"/>
              <a:chOff x="4" y="1579"/>
              <a:chExt cx="5577" cy="1674"/>
            </a:xfrm>
          </p:grpSpPr>
          <p:pic>
            <p:nvPicPr>
              <p:cNvPr id="10249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433" t="3085" b="19945"/>
              <a:stretch>
                <a:fillRect/>
              </a:stretch>
            </p:blipFill>
            <p:spPr bwMode="auto">
              <a:xfrm>
                <a:off x="4857" y="1579"/>
                <a:ext cx="724" cy="16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 l="79433" t="3085" b="19945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0250" name="Picture 1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1" t="17130" r="82545" b="18054"/>
              <a:stretch>
                <a:fillRect/>
              </a:stretch>
            </p:blipFill>
            <p:spPr bwMode="auto">
              <a:xfrm>
                <a:off x="4" y="1894"/>
                <a:ext cx="651" cy="1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 l="1521" t="17130" r="82545" b="1805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251" name="Group 11"/>
              <p:cNvGrpSpPr>
                <a:grpSpLocks/>
              </p:cNvGrpSpPr>
              <p:nvPr/>
            </p:nvGrpSpPr>
            <p:grpSpPr bwMode="auto">
              <a:xfrm>
                <a:off x="1059" y="1579"/>
                <a:ext cx="675" cy="1650"/>
                <a:chOff x="1059" y="1579"/>
                <a:chExt cx="675" cy="1650"/>
              </a:xfrm>
            </p:grpSpPr>
            <p:pic>
              <p:nvPicPr>
                <p:cNvPr id="10252" name="Picture 1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97" t="3896" r="54300" b="18324"/>
                <a:stretch>
                  <a:fillRect/>
                </a:stretch>
              </p:blipFill>
              <p:spPr bwMode="auto">
                <a:xfrm>
                  <a:off x="1059" y="1579"/>
                  <a:ext cx="574" cy="16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blipFill dpi="0" rotWithShape="0">
                        <a:blip/>
                        <a:srcRect l="31097" t="3896" r="54300" b="18324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0253" name="Oval 13"/>
                <p:cNvSpPr>
                  <a:spLocks noChangeArrowheads="1"/>
                </p:cNvSpPr>
                <p:nvPr/>
              </p:nvSpPr>
              <p:spPr bwMode="auto">
                <a:xfrm>
                  <a:off x="1098" y="3027"/>
                  <a:ext cx="109" cy="12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0254" name="Oval 14"/>
                <p:cNvSpPr>
                  <a:spLocks noChangeArrowheads="1"/>
                </p:cNvSpPr>
                <p:nvPr/>
              </p:nvSpPr>
              <p:spPr bwMode="auto">
                <a:xfrm>
                  <a:off x="1268" y="2937"/>
                  <a:ext cx="108" cy="12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0255" name="Oval 15"/>
                <p:cNvSpPr>
                  <a:spLocks noChangeArrowheads="1"/>
                </p:cNvSpPr>
                <p:nvPr/>
              </p:nvSpPr>
              <p:spPr bwMode="auto">
                <a:xfrm>
                  <a:off x="1625" y="2937"/>
                  <a:ext cx="109" cy="12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0256" name="Oval 16"/>
                <p:cNvSpPr>
                  <a:spLocks noChangeArrowheads="1"/>
                </p:cNvSpPr>
                <p:nvPr/>
              </p:nvSpPr>
              <p:spPr bwMode="auto">
                <a:xfrm>
                  <a:off x="1135" y="2729"/>
                  <a:ext cx="109" cy="13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</p:grpSp>
          <p:grpSp>
            <p:nvGrpSpPr>
              <p:cNvPr id="10257" name="Group 17"/>
              <p:cNvGrpSpPr>
                <a:grpSpLocks/>
              </p:cNvGrpSpPr>
              <p:nvPr/>
            </p:nvGrpSpPr>
            <p:grpSpPr bwMode="auto">
              <a:xfrm>
                <a:off x="1979" y="1603"/>
                <a:ext cx="651" cy="1635"/>
                <a:chOff x="1979" y="1603"/>
                <a:chExt cx="651" cy="1635"/>
              </a:xfrm>
            </p:grpSpPr>
            <p:pic>
              <p:nvPicPr>
                <p:cNvPr id="10258" name="Picture 1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97" t="3896" r="54300" b="18324"/>
                <a:stretch>
                  <a:fillRect/>
                </a:stretch>
              </p:blipFill>
              <p:spPr bwMode="auto">
                <a:xfrm>
                  <a:off x="1979" y="1603"/>
                  <a:ext cx="570" cy="15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blipFill dpi="0" rotWithShape="0">
                        <a:blip/>
                        <a:srcRect l="31097" t="3896" r="54300" b="18324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0259" name="Oval 19"/>
                <p:cNvSpPr>
                  <a:spLocks noChangeArrowheads="1"/>
                </p:cNvSpPr>
                <p:nvPr/>
              </p:nvSpPr>
              <p:spPr bwMode="auto">
                <a:xfrm>
                  <a:off x="2110" y="2739"/>
                  <a:ext cx="108" cy="12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0260" name="Oval 20"/>
                <p:cNvSpPr>
                  <a:spLocks noChangeArrowheads="1"/>
                </p:cNvSpPr>
                <p:nvPr/>
              </p:nvSpPr>
              <p:spPr bwMode="auto">
                <a:xfrm>
                  <a:off x="2073" y="2957"/>
                  <a:ext cx="108" cy="12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0261" name="Oval 21"/>
                <p:cNvSpPr>
                  <a:spLocks noChangeArrowheads="1"/>
                </p:cNvSpPr>
                <p:nvPr/>
              </p:nvSpPr>
              <p:spPr bwMode="auto">
                <a:xfrm>
                  <a:off x="2522" y="2783"/>
                  <a:ext cx="108" cy="12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 dirty="0" smtClean="0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  <a:endParaRPr lang="en-US" altLang="en-US" sz="1000" b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0262" name="Oval 22"/>
                <p:cNvSpPr>
                  <a:spLocks noChangeArrowheads="1"/>
                </p:cNvSpPr>
                <p:nvPr/>
              </p:nvSpPr>
              <p:spPr bwMode="auto">
                <a:xfrm>
                  <a:off x="2335" y="3116"/>
                  <a:ext cx="108" cy="12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</p:grpSp>
          <p:grpSp>
            <p:nvGrpSpPr>
              <p:cNvPr id="10263" name="Group 23"/>
              <p:cNvGrpSpPr>
                <a:grpSpLocks/>
              </p:cNvGrpSpPr>
              <p:nvPr/>
            </p:nvGrpSpPr>
            <p:grpSpPr bwMode="auto">
              <a:xfrm>
                <a:off x="2970" y="1603"/>
                <a:ext cx="627" cy="1650"/>
                <a:chOff x="2970" y="1603"/>
                <a:chExt cx="627" cy="1650"/>
              </a:xfrm>
            </p:grpSpPr>
            <p:pic>
              <p:nvPicPr>
                <p:cNvPr id="10264" name="Picture 2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97" t="3896" r="54300" b="18324"/>
                <a:stretch>
                  <a:fillRect/>
                </a:stretch>
              </p:blipFill>
              <p:spPr bwMode="auto">
                <a:xfrm>
                  <a:off x="2970" y="1603"/>
                  <a:ext cx="566" cy="16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blipFill dpi="0" rotWithShape="0">
                        <a:blip/>
                        <a:srcRect l="31097" t="3896" r="54300" b="18324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0265" name="Oval 25"/>
                <p:cNvSpPr>
                  <a:spLocks noChangeArrowheads="1"/>
                </p:cNvSpPr>
                <p:nvPr/>
              </p:nvSpPr>
              <p:spPr bwMode="auto">
                <a:xfrm>
                  <a:off x="3082" y="2821"/>
                  <a:ext cx="107" cy="12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0266" name="Oval 26"/>
                <p:cNvSpPr>
                  <a:spLocks noChangeArrowheads="1"/>
                </p:cNvSpPr>
                <p:nvPr/>
              </p:nvSpPr>
              <p:spPr bwMode="auto">
                <a:xfrm>
                  <a:off x="3490" y="3001"/>
                  <a:ext cx="107" cy="12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0267" name="Oval 27"/>
                <p:cNvSpPr>
                  <a:spLocks noChangeArrowheads="1"/>
                </p:cNvSpPr>
                <p:nvPr/>
              </p:nvSpPr>
              <p:spPr bwMode="auto">
                <a:xfrm>
                  <a:off x="3156" y="3069"/>
                  <a:ext cx="107" cy="12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cxnSp>
              <p:nvCxnSpPr>
                <p:cNvPr id="10268" name="AutoShape 28"/>
                <p:cNvCxnSpPr>
                  <a:cxnSpLocks noChangeShapeType="1"/>
                </p:cNvCxnSpPr>
                <p:nvPr/>
              </p:nvCxnSpPr>
              <p:spPr bwMode="auto">
                <a:xfrm flipH="1">
                  <a:off x="3249" y="2956"/>
                  <a:ext cx="91" cy="13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5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20160" dir="5400000" algn="ctr" rotWithShape="0">
                    <a:srgbClr val="808080">
                      <a:alpha val="38034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269" name="Group 29"/>
              <p:cNvGrpSpPr>
                <a:grpSpLocks/>
              </p:cNvGrpSpPr>
              <p:nvPr/>
            </p:nvGrpSpPr>
            <p:grpSpPr bwMode="auto">
              <a:xfrm>
                <a:off x="3866" y="1579"/>
                <a:ext cx="796" cy="1674"/>
                <a:chOff x="3866" y="1579"/>
                <a:chExt cx="796" cy="1674"/>
              </a:xfrm>
            </p:grpSpPr>
            <p:pic>
              <p:nvPicPr>
                <p:cNvPr id="10270" name="Picture 3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97" t="3896" r="54300" b="18324"/>
                <a:stretch>
                  <a:fillRect/>
                </a:stretch>
              </p:blipFill>
              <p:spPr bwMode="auto">
                <a:xfrm>
                  <a:off x="3866" y="1579"/>
                  <a:ext cx="625" cy="16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blipFill dpi="0" rotWithShape="0">
                        <a:blip/>
                        <a:srcRect l="31097" t="3896" r="54300" b="18324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0271" name="Oval 31"/>
                <p:cNvSpPr>
                  <a:spLocks noChangeArrowheads="1"/>
                </p:cNvSpPr>
                <p:nvPr/>
              </p:nvSpPr>
              <p:spPr bwMode="auto">
                <a:xfrm>
                  <a:off x="3994" y="2792"/>
                  <a:ext cx="114" cy="12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0272" name="Oval 32"/>
                <p:cNvSpPr>
                  <a:spLocks noChangeArrowheads="1"/>
                </p:cNvSpPr>
                <p:nvPr/>
              </p:nvSpPr>
              <p:spPr bwMode="auto">
                <a:xfrm>
                  <a:off x="4051" y="3066"/>
                  <a:ext cx="118" cy="12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0273" name="Oval 33"/>
                <p:cNvSpPr>
                  <a:spLocks noChangeArrowheads="1"/>
                </p:cNvSpPr>
                <p:nvPr/>
              </p:nvSpPr>
              <p:spPr bwMode="auto">
                <a:xfrm>
                  <a:off x="4543" y="2998"/>
                  <a:ext cx="119" cy="12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cxnSp>
              <p:nvCxnSpPr>
                <p:cNvPr id="10274" name="AutoShape 34"/>
                <p:cNvCxnSpPr>
                  <a:cxnSpLocks noChangeShapeType="1"/>
                </p:cNvCxnSpPr>
                <p:nvPr/>
              </p:nvCxnSpPr>
              <p:spPr bwMode="auto">
                <a:xfrm>
                  <a:off x="4420" y="2975"/>
                  <a:ext cx="121" cy="6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5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20160" dir="5400000" algn="ctr" rotWithShape="0">
                    <a:srgbClr val="808080">
                      <a:alpha val="38034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275" name="AutoShape 35"/>
                <p:cNvCxnSpPr>
                  <a:cxnSpLocks noChangeShapeType="1"/>
                </p:cNvCxnSpPr>
                <p:nvPr/>
              </p:nvCxnSpPr>
              <p:spPr bwMode="auto">
                <a:xfrm flipH="1">
                  <a:off x="4174" y="2975"/>
                  <a:ext cx="101" cy="13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5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20160" dir="5400000" algn="ctr" rotWithShape="0">
                    <a:srgbClr val="808080">
                      <a:alpha val="38034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10276" name="Text Box 36"/>
            <p:cNvSpPr txBox="1">
              <a:spLocks noChangeArrowheads="1"/>
            </p:cNvSpPr>
            <p:nvPr/>
          </p:nvSpPr>
          <p:spPr bwMode="auto">
            <a:xfrm>
              <a:off x="44" y="3491"/>
              <a:ext cx="82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Free Receptor</a:t>
              </a:r>
            </a:p>
          </p:txBody>
        </p:sp>
        <p:sp>
          <p:nvSpPr>
            <p:cNvPr id="10277" name="Text Box 37"/>
            <p:cNvSpPr txBox="1">
              <a:spLocks noChangeArrowheads="1"/>
            </p:cNvSpPr>
            <p:nvPr/>
          </p:nvSpPr>
          <p:spPr bwMode="auto">
            <a:xfrm>
              <a:off x="818" y="3491"/>
              <a:ext cx="125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Receptor-ligand binding</a:t>
              </a:r>
            </a:p>
          </p:txBody>
        </p:sp>
        <p:sp>
          <p:nvSpPr>
            <p:cNvPr id="10278" name="Text Box 38"/>
            <p:cNvSpPr txBox="1">
              <a:spLocks noChangeArrowheads="1"/>
            </p:cNvSpPr>
            <p:nvPr/>
          </p:nvSpPr>
          <p:spPr bwMode="auto">
            <a:xfrm>
              <a:off x="1930" y="3466"/>
              <a:ext cx="118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1</a:t>
              </a:r>
              <a:r>
                <a:rPr lang="en-US" altLang="en-US" sz="1400" baseline="30000">
                  <a:latin typeface="Arial" charset="0"/>
                  <a:ea typeface="Arial" charset="0"/>
                  <a:cs typeface="Arial" charset="0"/>
                </a:rPr>
                <a:t>st </a:t>
              </a: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phosphorylation</a:t>
              </a:r>
              <a:r>
                <a:rPr lang="en-US" altLang="en-US" sz="1400">
                  <a:latin typeface="Arial" charset="0"/>
                  <a:ea typeface="Arial" charset="0"/>
                  <a:cs typeface="Arial" charset="0"/>
                </a:rPr>
                <a:t> </a:t>
              </a:r>
            </a:p>
          </p:txBody>
        </p:sp>
        <p:sp>
          <p:nvSpPr>
            <p:cNvPr id="10279" name="Text Box 39"/>
            <p:cNvSpPr txBox="1">
              <a:spLocks noChangeArrowheads="1"/>
            </p:cNvSpPr>
            <p:nvPr/>
          </p:nvSpPr>
          <p:spPr bwMode="auto">
            <a:xfrm>
              <a:off x="2874" y="3466"/>
              <a:ext cx="118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altLang="en-US" sz="1400" baseline="30000">
                  <a:latin typeface="Arial" charset="0"/>
                  <a:ea typeface="Arial" charset="0"/>
                  <a:cs typeface="Arial" charset="0"/>
                </a:rPr>
                <a:t>nd </a:t>
              </a: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phosphorylation</a:t>
              </a:r>
              <a:r>
                <a:rPr lang="en-US" altLang="en-US" sz="1400">
                  <a:latin typeface="Arial" charset="0"/>
                  <a:ea typeface="Arial" charset="0"/>
                  <a:cs typeface="Arial" charset="0"/>
                </a:rPr>
                <a:t> </a:t>
              </a:r>
            </a:p>
          </p:txBody>
        </p:sp>
        <p:sp>
          <p:nvSpPr>
            <p:cNvPr id="10280" name="Text Box 40"/>
            <p:cNvSpPr txBox="1">
              <a:spLocks noChangeArrowheads="1"/>
            </p:cNvSpPr>
            <p:nvPr/>
          </p:nvSpPr>
          <p:spPr bwMode="auto">
            <a:xfrm>
              <a:off x="3793" y="3466"/>
              <a:ext cx="118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3</a:t>
              </a:r>
              <a:r>
                <a:rPr lang="en-US" altLang="en-US" sz="1400" baseline="30000">
                  <a:latin typeface="Arial" charset="0"/>
                  <a:ea typeface="Arial" charset="0"/>
                  <a:cs typeface="Arial" charset="0"/>
                </a:rPr>
                <a:t>rd </a:t>
              </a: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phosphorylation</a:t>
              </a:r>
              <a:r>
                <a:rPr lang="en-US" altLang="en-US" sz="1400">
                  <a:latin typeface="Arial" charset="0"/>
                  <a:ea typeface="Arial" charset="0"/>
                  <a:cs typeface="Arial" charset="0"/>
                </a:rPr>
                <a:t> </a:t>
              </a:r>
            </a:p>
          </p:txBody>
        </p:sp>
        <p:sp>
          <p:nvSpPr>
            <p:cNvPr id="10281" name="Text Box 41"/>
            <p:cNvSpPr txBox="1">
              <a:spLocks noChangeArrowheads="1"/>
            </p:cNvSpPr>
            <p:nvPr/>
          </p:nvSpPr>
          <p:spPr bwMode="auto">
            <a:xfrm>
              <a:off x="4930" y="3491"/>
              <a:ext cx="118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Activation</a:t>
              </a:r>
            </a:p>
          </p:txBody>
        </p:sp>
      </p:grpSp>
      <p:sp>
        <p:nvSpPr>
          <p:cNvPr id="10282" name="AutoShape 42"/>
          <p:cNvSpPr>
            <a:spLocks noChangeArrowheads="1"/>
          </p:cNvSpPr>
          <p:nvPr/>
        </p:nvSpPr>
        <p:spPr bwMode="auto">
          <a:xfrm rot="1740000">
            <a:off x="1600200" y="1838325"/>
            <a:ext cx="311150" cy="820738"/>
          </a:xfrm>
          <a:prstGeom prst="downArrow">
            <a:avLst>
              <a:gd name="adj1" fmla="val 50000"/>
              <a:gd name="adj2" fmla="val 76690"/>
            </a:avLst>
          </a:prstGeom>
          <a:gradFill rotWithShape="0">
            <a:gsLst>
              <a:gs pos="0">
                <a:srgbClr val="5370C1"/>
              </a:gs>
              <a:gs pos="100000">
                <a:srgbClr val="A6B8FD"/>
              </a:gs>
            </a:gsLst>
            <a:lin ang="17957999" scaled="1"/>
          </a:gradFill>
          <a:ln w="9360" cap="sq">
            <a:solidFill>
              <a:srgbClr val="5C72B2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3" name="Text Box 43"/>
          <p:cNvSpPr txBox="1">
            <a:spLocks noChangeArrowheads="1"/>
          </p:cNvSpPr>
          <p:nvPr/>
        </p:nvSpPr>
        <p:spPr bwMode="auto">
          <a:xfrm>
            <a:off x="2116995" y="1365701"/>
            <a:ext cx="3455987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i="1" dirty="0" smtClean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The same rate for all kinds of ligands</a:t>
            </a:r>
            <a:endParaRPr lang="en-US" altLang="en-US" i="1" dirty="0">
              <a:solidFill>
                <a:srgbClr val="3366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84" name="Text Box 44"/>
          <p:cNvSpPr txBox="1">
            <a:spLocks noChangeArrowheads="1"/>
          </p:cNvSpPr>
          <p:nvPr/>
        </p:nvSpPr>
        <p:spPr bwMode="auto">
          <a:xfrm>
            <a:off x="3200793" y="6020132"/>
            <a:ext cx="3455987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i="1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</a:rPr>
              <a:t>The same rate for all kinds of ligands</a:t>
            </a:r>
            <a:endParaRPr lang="en-US" altLang="en-US" i="1" dirty="0">
              <a:solidFill>
                <a:srgbClr val="3366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85" name="AutoShape 45"/>
          <p:cNvSpPr>
            <a:spLocks noChangeArrowheads="1"/>
          </p:cNvSpPr>
          <p:nvPr/>
        </p:nvSpPr>
        <p:spPr bwMode="auto">
          <a:xfrm rot="19740000">
            <a:off x="2778125" y="4984750"/>
            <a:ext cx="450850" cy="1076325"/>
          </a:xfrm>
          <a:prstGeom prst="upArrow">
            <a:avLst>
              <a:gd name="adj1" fmla="val 50000"/>
              <a:gd name="adj2" fmla="val 50001"/>
            </a:avLst>
          </a:prstGeom>
          <a:gradFill rotWithShape="0">
            <a:gsLst>
              <a:gs pos="0">
                <a:srgbClr val="5370C1">
                  <a:alpha val="67999"/>
                </a:srgbClr>
              </a:gs>
              <a:gs pos="100000">
                <a:srgbClr val="A6B8FD">
                  <a:alpha val="67999"/>
                </a:srgbClr>
              </a:gs>
            </a:gsLst>
            <a:lin ang="14352001" scaled="1"/>
          </a:gradFill>
          <a:ln w="9360" cap="sq">
            <a:solidFill>
              <a:srgbClr val="5C72B2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19"/>
          <p:cNvSpPr>
            <a:spLocks noChangeArrowheads="1"/>
          </p:cNvSpPr>
          <p:nvPr/>
        </p:nvSpPr>
        <p:spPr bwMode="auto">
          <a:xfrm>
            <a:off x="5270500" y="4990307"/>
            <a:ext cx="171450" cy="193675"/>
          </a:xfrm>
          <a:prstGeom prst="ellipse">
            <a:avLst/>
          </a:prstGeom>
          <a:gradFill rotWithShape="0">
            <a:gsLst>
              <a:gs pos="0">
                <a:srgbClr val="ECABAB"/>
              </a:gs>
              <a:gs pos="100000">
                <a:srgbClr val="A74747"/>
              </a:gs>
            </a:gsLst>
            <a:lin ang="5400000" scaled="1"/>
          </a:gradFill>
          <a:ln w="9360" cap="sq">
            <a:solidFill>
              <a:srgbClr val="9A4E4E"/>
            </a:solidFill>
            <a:miter lim="800000"/>
            <a:headEnd/>
            <a:tailEnd/>
          </a:ln>
          <a:effectLst>
            <a:outerShdw blurRad="63500" dist="38184" dir="2700000" algn="ctr" rotWithShape="0">
              <a:srgbClr val="808080">
                <a:alpha val="40033"/>
              </a:srgbClr>
            </a:outerShdw>
          </a:effec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60000"/>
              </a:lnSpc>
              <a:buClrTx/>
              <a:buFontTx/>
              <a:buNone/>
            </a:pPr>
            <a:r>
              <a:rPr lang="en-US" altLang="en-US" sz="1000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48" name="Oval 19"/>
          <p:cNvSpPr>
            <a:spLocks noChangeArrowheads="1"/>
          </p:cNvSpPr>
          <p:nvPr/>
        </p:nvSpPr>
        <p:spPr bwMode="auto">
          <a:xfrm>
            <a:off x="6784664" y="5005960"/>
            <a:ext cx="171450" cy="193675"/>
          </a:xfrm>
          <a:prstGeom prst="ellipse">
            <a:avLst/>
          </a:prstGeom>
          <a:gradFill rotWithShape="0">
            <a:gsLst>
              <a:gs pos="0">
                <a:srgbClr val="ECABAB"/>
              </a:gs>
              <a:gs pos="100000">
                <a:srgbClr val="A74747"/>
              </a:gs>
            </a:gsLst>
            <a:lin ang="5400000" scaled="1"/>
          </a:gradFill>
          <a:ln w="9360" cap="sq">
            <a:solidFill>
              <a:srgbClr val="9A4E4E"/>
            </a:solidFill>
            <a:miter lim="800000"/>
            <a:headEnd/>
            <a:tailEnd/>
          </a:ln>
          <a:effectLst>
            <a:outerShdw blurRad="63500" dist="38184" dir="2700000" algn="ctr" rotWithShape="0">
              <a:srgbClr val="808080">
                <a:alpha val="40033"/>
              </a:srgbClr>
            </a:outerShdw>
          </a:effec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60000"/>
              </a:lnSpc>
              <a:buClrTx/>
              <a:buFontTx/>
              <a:buNone/>
            </a:pPr>
            <a:r>
              <a:rPr lang="en-US" altLang="en-US" sz="1000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49" name="Oval 19"/>
          <p:cNvSpPr>
            <a:spLocks noChangeArrowheads="1"/>
          </p:cNvSpPr>
          <p:nvPr/>
        </p:nvSpPr>
        <p:spPr bwMode="auto">
          <a:xfrm>
            <a:off x="8374063" y="4799013"/>
            <a:ext cx="171450" cy="193675"/>
          </a:xfrm>
          <a:prstGeom prst="ellipse">
            <a:avLst/>
          </a:prstGeom>
          <a:gradFill rotWithShape="0">
            <a:gsLst>
              <a:gs pos="0">
                <a:srgbClr val="ECABAB"/>
              </a:gs>
              <a:gs pos="100000">
                <a:srgbClr val="A74747"/>
              </a:gs>
            </a:gsLst>
            <a:lin ang="5400000" scaled="1"/>
          </a:gradFill>
          <a:ln w="9360" cap="sq">
            <a:solidFill>
              <a:srgbClr val="9A4E4E"/>
            </a:solidFill>
            <a:miter lim="800000"/>
            <a:headEnd/>
            <a:tailEnd/>
          </a:ln>
          <a:effectLst>
            <a:outerShdw blurRad="63500" dist="38184" dir="2700000" algn="ctr" rotWithShape="0">
              <a:srgbClr val="808080">
                <a:alpha val="40033"/>
              </a:srgbClr>
            </a:outerShdw>
          </a:effec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60000"/>
              </a:lnSpc>
              <a:buClrTx/>
              <a:buFontTx/>
              <a:buNone/>
            </a:pPr>
            <a:r>
              <a:rPr lang="en-US" altLang="en-US" sz="1000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38800" y="1183967"/>
            <a:ext cx="314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Only difference is the binding time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2" grpId="1" animBg="1"/>
      <p:bldP spid="10283" grpId="0"/>
      <p:bldP spid="10284" grpId="0"/>
      <p:bldP spid="10285" grpId="1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817563"/>
            <a:ext cx="8756650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7010400" y="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BB82D1F8-3E74-5540-AFA4-497BB7CC4EB0}" type="slidenum">
              <a:rPr lang="en-US" altLang="en-US" sz="1600">
                <a:latin typeface="Gill Sans" charset="0"/>
                <a:ea typeface="Arial" charset="0"/>
                <a:cs typeface="Arial" charset="0"/>
              </a:rPr>
              <a:pPr algn="r">
                <a:buClrTx/>
                <a:buFontTx/>
                <a:buNone/>
              </a:pPr>
              <a:t>9</a:t>
            </a:fld>
            <a:endParaRPr lang="en-US" altLang="en-US" sz="1600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11267" name="Oval 3"/>
          <p:cNvSpPr>
            <a:spLocks noChangeArrowheads="1"/>
          </p:cNvSpPr>
          <p:nvPr/>
        </p:nvSpPr>
        <p:spPr bwMode="auto">
          <a:xfrm>
            <a:off x="8374063" y="4081463"/>
            <a:ext cx="225425" cy="217487"/>
          </a:xfrm>
          <a:prstGeom prst="ellipse">
            <a:avLst/>
          </a:prstGeom>
          <a:gradFill rotWithShape="0">
            <a:gsLst>
              <a:gs pos="0">
                <a:srgbClr val="ECABAB"/>
              </a:gs>
              <a:gs pos="100000">
                <a:srgbClr val="A74747"/>
              </a:gs>
            </a:gsLst>
            <a:lin ang="5400000" scaled="1"/>
          </a:gradFill>
          <a:ln w="9360" cap="sq">
            <a:solidFill>
              <a:srgbClr val="9A4E4E"/>
            </a:solidFill>
            <a:miter lim="800000"/>
            <a:headEnd/>
            <a:tailEnd/>
          </a:ln>
          <a:effectLst>
            <a:outerShdw blurRad="63500" dist="38184" dir="2700000" algn="ctr" rotWithShape="0">
              <a:srgbClr val="808080">
                <a:alpha val="40033"/>
              </a:srgbClr>
            </a:outerShdw>
          </a:effec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60000"/>
              </a:lnSpc>
              <a:buClrTx/>
              <a:buFontTx/>
              <a:buNone/>
            </a:pPr>
            <a:r>
              <a:rPr lang="en-US" altLang="en-US" sz="1000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423863" y="549275"/>
            <a:ext cx="8229600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>
                <a:solidFill>
                  <a:srgbClr val="22450E"/>
                </a:solidFill>
                <a:latin typeface="Arial" charset="0"/>
              </a:rPr>
              <a:t>Model</a:t>
            </a:r>
          </a:p>
        </p:txBody>
      </p:sp>
      <p:grpSp>
        <p:nvGrpSpPr>
          <p:cNvPr id="11269" name="Group 5"/>
          <p:cNvGrpSpPr>
            <a:grpSpLocks/>
          </p:cNvGrpSpPr>
          <p:nvPr/>
        </p:nvGrpSpPr>
        <p:grpSpPr bwMode="auto">
          <a:xfrm>
            <a:off x="155575" y="3505200"/>
            <a:ext cx="9521825" cy="3257550"/>
            <a:chOff x="98" y="2208"/>
            <a:chExt cx="5998" cy="2052"/>
          </a:xfrm>
        </p:grpSpPr>
        <p:pic>
          <p:nvPicPr>
            <p:cNvPr id="1127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18" t="1234" r="70380" b="71527"/>
            <a:stretch>
              <a:fillRect/>
            </a:stretch>
          </p:blipFill>
          <p:spPr bwMode="auto">
            <a:xfrm>
              <a:off x="564" y="2208"/>
              <a:ext cx="544" cy="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l="16618" t="1234" r="70380" b="7152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11271" name="Group 7"/>
            <p:cNvGrpSpPr>
              <a:grpSpLocks/>
            </p:cNvGrpSpPr>
            <p:nvPr/>
          </p:nvGrpSpPr>
          <p:grpSpPr bwMode="auto">
            <a:xfrm>
              <a:off x="98" y="2341"/>
              <a:ext cx="5475" cy="1528"/>
              <a:chOff x="98" y="2341"/>
              <a:chExt cx="5475" cy="1528"/>
            </a:xfrm>
          </p:grpSpPr>
          <p:pic>
            <p:nvPicPr>
              <p:cNvPr id="1127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433" t="3085" b="19945"/>
              <a:stretch>
                <a:fillRect/>
              </a:stretch>
            </p:blipFill>
            <p:spPr bwMode="auto">
              <a:xfrm>
                <a:off x="4863" y="2341"/>
                <a:ext cx="710" cy="1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 l="79433" t="3085" b="19945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1273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1" t="17130" r="82545" b="18054"/>
              <a:stretch>
                <a:fillRect/>
              </a:stretch>
            </p:blipFill>
            <p:spPr bwMode="auto">
              <a:xfrm>
                <a:off x="98" y="2628"/>
                <a:ext cx="639" cy="1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 l="1521" t="17130" r="82545" b="1805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274" name="Group 10"/>
              <p:cNvGrpSpPr>
                <a:grpSpLocks/>
              </p:cNvGrpSpPr>
              <p:nvPr/>
            </p:nvGrpSpPr>
            <p:grpSpPr bwMode="auto">
              <a:xfrm>
                <a:off x="1134" y="2341"/>
                <a:ext cx="663" cy="1506"/>
                <a:chOff x="1134" y="2341"/>
                <a:chExt cx="663" cy="1506"/>
              </a:xfrm>
            </p:grpSpPr>
            <p:pic>
              <p:nvPicPr>
                <p:cNvPr id="11275" name="Picture 1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97" t="3896" r="54300" b="18324"/>
                <a:stretch>
                  <a:fillRect/>
                </a:stretch>
              </p:blipFill>
              <p:spPr bwMode="auto">
                <a:xfrm>
                  <a:off x="1134" y="2341"/>
                  <a:ext cx="559" cy="1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blipFill dpi="0" rotWithShape="0">
                        <a:blip/>
                        <a:srcRect l="31097" t="3896" r="54300" b="18324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276" name="Oval 12"/>
                <p:cNvSpPr>
                  <a:spLocks noChangeArrowheads="1"/>
                </p:cNvSpPr>
                <p:nvPr/>
              </p:nvSpPr>
              <p:spPr bwMode="auto">
                <a:xfrm>
                  <a:off x="1171" y="3659"/>
                  <a:ext cx="106" cy="11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1277" name="Oval 13"/>
                <p:cNvSpPr>
                  <a:spLocks noChangeArrowheads="1"/>
                </p:cNvSpPr>
                <p:nvPr/>
              </p:nvSpPr>
              <p:spPr bwMode="auto">
                <a:xfrm>
                  <a:off x="1336" y="3576"/>
                  <a:ext cx="106" cy="11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1278" name="Oval 14"/>
                <p:cNvSpPr>
                  <a:spLocks noChangeArrowheads="1"/>
                </p:cNvSpPr>
                <p:nvPr/>
              </p:nvSpPr>
              <p:spPr bwMode="auto">
                <a:xfrm>
                  <a:off x="1686" y="3576"/>
                  <a:ext cx="111" cy="11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1279" name="Oval 15"/>
                <p:cNvSpPr>
                  <a:spLocks noChangeArrowheads="1"/>
                </p:cNvSpPr>
                <p:nvPr/>
              </p:nvSpPr>
              <p:spPr bwMode="auto">
                <a:xfrm>
                  <a:off x="1207" y="3391"/>
                  <a:ext cx="106" cy="11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</p:grpSp>
          <p:grpSp>
            <p:nvGrpSpPr>
              <p:cNvPr id="11280" name="Group 16"/>
              <p:cNvGrpSpPr>
                <a:grpSpLocks/>
              </p:cNvGrpSpPr>
              <p:nvPr/>
            </p:nvGrpSpPr>
            <p:grpSpPr bwMode="auto">
              <a:xfrm>
                <a:off x="2037" y="2363"/>
                <a:ext cx="639" cy="1494"/>
                <a:chOff x="2037" y="2363"/>
                <a:chExt cx="639" cy="1494"/>
              </a:xfrm>
            </p:grpSpPr>
            <p:pic>
              <p:nvPicPr>
                <p:cNvPr id="11281" name="Picture 17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97" t="3896" r="54300" b="18324"/>
                <a:stretch>
                  <a:fillRect/>
                </a:stretch>
              </p:blipFill>
              <p:spPr bwMode="auto">
                <a:xfrm>
                  <a:off x="2037" y="2363"/>
                  <a:ext cx="560" cy="1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blipFill dpi="0" rotWithShape="0">
                        <a:blip/>
                        <a:srcRect l="31097" t="3896" r="54300" b="18324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282" name="Oval 18"/>
                <p:cNvSpPr>
                  <a:spLocks noChangeArrowheads="1"/>
                </p:cNvSpPr>
                <p:nvPr/>
              </p:nvSpPr>
              <p:spPr bwMode="auto">
                <a:xfrm>
                  <a:off x="2166" y="3405"/>
                  <a:ext cx="106" cy="11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1283" name="Oval 19"/>
                <p:cNvSpPr>
                  <a:spLocks noChangeArrowheads="1"/>
                </p:cNvSpPr>
                <p:nvPr/>
              </p:nvSpPr>
              <p:spPr bwMode="auto">
                <a:xfrm>
                  <a:off x="2129" y="3605"/>
                  <a:ext cx="106" cy="11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1284" name="Oval 20"/>
                <p:cNvSpPr>
                  <a:spLocks noChangeArrowheads="1"/>
                </p:cNvSpPr>
                <p:nvPr/>
              </p:nvSpPr>
              <p:spPr bwMode="auto">
                <a:xfrm>
                  <a:off x="2570" y="3445"/>
                  <a:ext cx="106" cy="11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1285" name="Oval 21"/>
                <p:cNvSpPr>
                  <a:spLocks noChangeArrowheads="1"/>
                </p:cNvSpPr>
                <p:nvPr/>
              </p:nvSpPr>
              <p:spPr bwMode="auto">
                <a:xfrm>
                  <a:off x="2386" y="3746"/>
                  <a:ext cx="10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</p:grpSp>
          <p:grpSp>
            <p:nvGrpSpPr>
              <p:cNvPr id="11286" name="Group 22"/>
              <p:cNvGrpSpPr>
                <a:grpSpLocks/>
              </p:cNvGrpSpPr>
              <p:nvPr/>
            </p:nvGrpSpPr>
            <p:grpSpPr bwMode="auto">
              <a:xfrm>
                <a:off x="3011" y="2363"/>
                <a:ext cx="615" cy="1506"/>
                <a:chOff x="3011" y="2363"/>
                <a:chExt cx="615" cy="1506"/>
              </a:xfrm>
            </p:grpSpPr>
            <p:pic>
              <p:nvPicPr>
                <p:cNvPr id="11287" name="Picture 2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97" t="3896" r="54300" b="18324"/>
                <a:stretch>
                  <a:fillRect/>
                </a:stretch>
              </p:blipFill>
              <p:spPr bwMode="auto">
                <a:xfrm>
                  <a:off x="3011" y="2363"/>
                  <a:ext cx="555" cy="1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blipFill dpi="0" rotWithShape="0">
                        <a:blip/>
                        <a:srcRect l="31097" t="3896" r="54300" b="18324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288" name="Oval 24"/>
                <p:cNvSpPr>
                  <a:spLocks noChangeArrowheads="1"/>
                </p:cNvSpPr>
                <p:nvPr/>
              </p:nvSpPr>
              <p:spPr bwMode="auto">
                <a:xfrm>
                  <a:off x="3120" y="3475"/>
                  <a:ext cx="105" cy="11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1289" name="Oval 25"/>
                <p:cNvSpPr>
                  <a:spLocks noChangeArrowheads="1"/>
                </p:cNvSpPr>
                <p:nvPr/>
              </p:nvSpPr>
              <p:spPr bwMode="auto">
                <a:xfrm>
                  <a:off x="3521" y="3639"/>
                  <a:ext cx="105" cy="11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1290" name="Oval 26"/>
                <p:cNvSpPr>
                  <a:spLocks noChangeArrowheads="1"/>
                </p:cNvSpPr>
                <p:nvPr/>
              </p:nvSpPr>
              <p:spPr bwMode="auto">
                <a:xfrm>
                  <a:off x="3193" y="3701"/>
                  <a:ext cx="105" cy="11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cxnSp>
              <p:nvCxnSpPr>
                <p:cNvPr id="11291" name="AutoShape 27"/>
                <p:cNvCxnSpPr>
                  <a:cxnSpLocks noChangeShapeType="1"/>
                </p:cNvCxnSpPr>
                <p:nvPr/>
              </p:nvCxnSpPr>
              <p:spPr bwMode="auto">
                <a:xfrm flipH="1">
                  <a:off x="3284" y="3598"/>
                  <a:ext cx="89" cy="123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5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20160" dir="5400000" algn="ctr" rotWithShape="0">
                    <a:srgbClr val="808080">
                      <a:alpha val="38034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1292" name="Group 28"/>
              <p:cNvGrpSpPr>
                <a:grpSpLocks/>
              </p:cNvGrpSpPr>
              <p:nvPr/>
            </p:nvGrpSpPr>
            <p:grpSpPr bwMode="auto">
              <a:xfrm>
                <a:off x="3889" y="2341"/>
                <a:ext cx="782" cy="1528"/>
                <a:chOff x="3889" y="2341"/>
                <a:chExt cx="782" cy="1528"/>
              </a:xfrm>
            </p:grpSpPr>
            <p:pic>
              <p:nvPicPr>
                <p:cNvPr id="11293" name="Picture 29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97" t="3896" r="54300" b="18324"/>
                <a:stretch>
                  <a:fillRect/>
                </a:stretch>
              </p:blipFill>
              <p:spPr bwMode="auto">
                <a:xfrm>
                  <a:off x="3889" y="2341"/>
                  <a:ext cx="614" cy="15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blipFill dpi="0" rotWithShape="0">
                        <a:blip/>
                        <a:srcRect l="31097" t="3896" r="54300" b="18324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294" name="Oval 30"/>
                <p:cNvSpPr>
                  <a:spLocks noChangeArrowheads="1"/>
                </p:cNvSpPr>
                <p:nvPr/>
              </p:nvSpPr>
              <p:spPr bwMode="auto">
                <a:xfrm>
                  <a:off x="4016" y="3448"/>
                  <a:ext cx="111" cy="11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1295" name="Oval 31"/>
                <p:cNvSpPr>
                  <a:spLocks noChangeArrowheads="1"/>
                </p:cNvSpPr>
                <p:nvPr/>
              </p:nvSpPr>
              <p:spPr bwMode="auto">
                <a:xfrm>
                  <a:off x="4076" y="3699"/>
                  <a:ext cx="112" cy="11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sp>
              <p:nvSpPr>
                <p:cNvPr id="11296" name="Oval 32"/>
                <p:cNvSpPr>
                  <a:spLocks noChangeArrowheads="1"/>
                </p:cNvSpPr>
                <p:nvPr/>
              </p:nvSpPr>
              <p:spPr bwMode="auto">
                <a:xfrm>
                  <a:off x="4555" y="3636"/>
                  <a:ext cx="116" cy="11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CABAB"/>
                    </a:gs>
                    <a:gs pos="100000">
                      <a:srgbClr val="A74747"/>
                    </a:gs>
                  </a:gsLst>
                  <a:lin ang="5400000" scaled="1"/>
                </a:gradFill>
                <a:ln w="9360" cap="sq">
                  <a:solidFill>
                    <a:srgbClr val="9A4E4E"/>
                  </a:solidFill>
                  <a:miter lim="800000"/>
                  <a:headEnd/>
                  <a:tailEnd/>
                </a:ln>
                <a:effectLst>
                  <a:outerShdw blurRad="63500" dist="38184" dir="2700000" algn="ctr" rotWithShape="0">
                    <a:srgbClr val="808080">
                      <a:alpha val="40033"/>
                    </a:srgbClr>
                  </a:outerShdw>
                </a:effec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>
                    <a:lnSpc>
                      <a:spcPct val="60000"/>
                    </a:lnSpc>
                    <a:buClrTx/>
                    <a:buFontTx/>
                    <a:buNone/>
                  </a:pPr>
                  <a:r>
                    <a:rPr lang="en-US" altLang="en-US" sz="1000" b="1">
                      <a:latin typeface="Arial" charset="0"/>
                      <a:ea typeface="Arial" charset="0"/>
                      <a:cs typeface="Arial" charset="0"/>
                    </a:rPr>
                    <a:t>P</a:t>
                  </a:r>
                </a:p>
              </p:txBody>
            </p:sp>
            <p:cxnSp>
              <p:nvCxnSpPr>
                <p:cNvPr id="11297" name="AutoShape 33"/>
                <p:cNvCxnSpPr>
                  <a:cxnSpLocks noChangeShapeType="1"/>
                </p:cNvCxnSpPr>
                <p:nvPr/>
              </p:nvCxnSpPr>
              <p:spPr bwMode="auto">
                <a:xfrm>
                  <a:off x="4434" y="3615"/>
                  <a:ext cx="119" cy="6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5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20160" dir="5400000" algn="ctr" rotWithShape="0">
                    <a:srgbClr val="808080">
                      <a:alpha val="38034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298" name="AutoShape 34"/>
                <p:cNvCxnSpPr>
                  <a:cxnSpLocks noChangeShapeType="1"/>
                </p:cNvCxnSpPr>
                <p:nvPr/>
              </p:nvCxnSpPr>
              <p:spPr bwMode="auto">
                <a:xfrm flipH="1">
                  <a:off x="4192" y="3615"/>
                  <a:ext cx="99" cy="12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5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20160" dir="5400000" algn="ctr" rotWithShape="0">
                    <a:srgbClr val="808080">
                      <a:alpha val="38034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11299" name="Oval 35"/>
            <p:cNvSpPr>
              <a:spLocks noChangeArrowheads="1"/>
            </p:cNvSpPr>
            <p:nvPr/>
          </p:nvSpPr>
          <p:spPr bwMode="auto">
            <a:xfrm>
              <a:off x="4222" y="3777"/>
              <a:ext cx="137" cy="123"/>
            </a:xfrm>
            <a:prstGeom prst="ellipse">
              <a:avLst/>
            </a:prstGeom>
            <a:gradFill rotWithShape="0">
              <a:gsLst>
                <a:gs pos="0">
                  <a:srgbClr val="ECABAB"/>
                </a:gs>
                <a:gs pos="100000">
                  <a:srgbClr val="A74747"/>
                </a:gs>
              </a:gsLst>
              <a:lin ang="5400000" scaled="1"/>
            </a:gradFill>
            <a:ln w="9360" cap="sq">
              <a:solidFill>
                <a:srgbClr val="9A4E4E"/>
              </a:solidFill>
              <a:miter lim="800000"/>
              <a:headEnd/>
              <a:tailEnd/>
            </a:ln>
            <a:effectLst>
              <a:outerShdw blurRad="63500" dist="38184" dir="2700000" algn="ctr" rotWithShape="0">
                <a:srgbClr val="808080">
                  <a:alpha val="40033"/>
                </a:srgbClr>
              </a:outerShdw>
            </a:effectLst>
          </p:spPr>
          <p:txBody>
            <a:bodyPr lIns="90000" tIns="46800" rIns="90000" bIns="468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60000"/>
                </a:lnSpc>
                <a:buClrTx/>
                <a:buFontTx/>
                <a:buNone/>
              </a:pPr>
              <a:r>
                <a:rPr lang="en-US" altLang="en-US" sz="1000" b="1">
                  <a:latin typeface="Arial" charset="0"/>
                  <a:ea typeface="Arial" charset="0"/>
                  <a:cs typeface="Arial" charset="0"/>
                </a:rPr>
                <a:t>P</a:t>
              </a:r>
            </a:p>
          </p:txBody>
        </p:sp>
        <p:sp>
          <p:nvSpPr>
            <p:cNvPr id="11300" name="Oval 36"/>
            <p:cNvSpPr>
              <a:spLocks noChangeArrowheads="1"/>
            </p:cNvSpPr>
            <p:nvPr/>
          </p:nvSpPr>
          <p:spPr bwMode="auto">
            <a:xfrm>
              <a:off x="3367" y="3777"/>
              <a:ext cx="137" cy="123"/>
            </a:xfrm>
            <a:prstGeom prst="ellipse">
              <a:avLst/>
            </a:prstGeom>
            <a:gradFill rotWithShape="0">
              <a:gsLst>
                <a:gs pos="0">
                  <a:srgbClr val="ECABAB"/>
                </a:gs>
                <a:gs pos="100000">
                  <a:srgbClr val="A74747"/>
                </a:gs>
              </a:gsLst>
              <a:lin ang="5400000" scaled="1"/>
            </a:gradFill>
            <a:ln w="9360" cap="sq">
              <a:solidFill>
                <a:srgbClr val="9A4E4E"/>
              </a:solidFill>
              <a:miter lim="800000"/>
              <a:headEnd/>
              <a:tailEnd/>
            </a:ln>
            <a:effectLst>
              <a:outerShdw blurRad="63500" dist="38184" dir="2700000" algn="ctr" rotWithShape="0">
                <a:srgbClr val="808080">
                  <a:alpha val="40033"/>
                </a:srgbClr>
              </a:outerShdw>
            </a:effectLst>
          </p:spPr>
          <p:txBody>
            <a:bodyPr lIns="90000" tIns="46800" rIns="90000" bIns="468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60000"/>
                </a:lnSpc>
                <a:buClrTx/>
                <a:buFontTx/>
                <a:buNone/>
              </a:pPr>
              <a:r>
                <a:rPr lang="en-US" altLang="en-US" sz="1000" b="1">
                  <a:latin typeface="Arial" charset="0"/>
                  <a:ea typeface="Arial" charset="0"/>
                  <a:cs typeface="Arial" charset="0"/>
                </a:rPr>
                <a:t>P</a:t>
              </a:r>
            </a:p>
          </p:txBody>
        </p:sp>
        <p:sp>
          <p:nvSpPr>
            <p:cNvPr id="11301" name="Text Box 37"/>
            <p:cNvSpPr txBox="1">
              <a:spLocks noChangeArrowheads="1"/>
            </p:cNvSpPr>
            <p:nvPr/>
          </p:nvSpPr>
          <p:spPr bwMode="auto">
            <a:xfrm>
              <a:off x="137" y="4087"/>
              <a:ext cx="80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Free Receptor</a:t>
              </a:r>
            </a:p>
          </p:txBody>
        </p:sp>
        <p:sp>
          <p:nvSpPr>
            <p:cNvPr id="11302" name="Text Box 38"/>
            <p:cNvSpPr txBox="1">
              <a:spLocks noChangeArrowheads="1"/>
            </p:cNvSpPr>
            <p:nvPr/>
          </p:nvSpPr>
          <p:spPr bwMode="auto">
            <a:xfrm>
              <a:off x="897" y="4087"/>
              <a:ext cx="12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Receptor-ligand binding</a:t>
              </a:r>
            </a:p>
          </p:txBody>
        </p:sp>
        <p:sp>
          <p:nvSpPr>
            <p:cNvPr id="11303" name="Text Box 39"/>
            <p:cNvSpPr txBox="1">
              <a:spLocks noChangeArrowheads="1"/>
            </p:cNvSpPr>
            <p:nvPr/>
          </p:nvSpPr>
          <p:spPr bwMode="auto">
            <a:xfrm>
              <a:off x="1989" y="4065"/>
              <a:ext cx="116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1</a:t>
              </a:r>
              <a:r>
                <a:rPr lang="en-US" altLang="en-US" sz="1400" baseline="30000">
                  <a:latin typeface="Arial" charset="0"/>
                  <a:ea typeface="Arial" charset="0"/>
                  <a:cs typeface="Arial" charset="0"/>
                </a:rPr>
                <a:t>st </a:t>
              </a: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phosphorylation</a:t>
              </a:r>
              <a:r>
                <a:rPr lang="en-US" altLang="en-US" sz="1400">
                  <a:latin typeface="Arial" charset="0"/>
                  <a:ea typeface="Arial" charset="0"/>
                  <a:cs typeface="Arial" charset="0"/>
                </a:rPr>
                <a:t> </a:t>
              </a:r>
            </a:p>
          </p:txBody>
        </p:sp>
        <p:sp>
          <p:nvSpPr>
            <p:cNvPr id="11304" name="Text Box 40"/>
            <p:cNvSpPr txBox="1">
              <a:spLocks noChangeArrowheads="1"/>
            </p:cNvSpPr>
            <p:nvPr/>
          </p:nvSpPr>
          <p:spPr bwMode="auto">
            <a:xfrm>
              <a:off x="2916" y="4065"/>
              <a:ext cx="116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altLang="en-US" sz="1400" baseline="30000">
                  <a:latin typeface="Arial" charset="0"/>
                  <a:ea typeface="Arial" charset="0"/>
                  <a:cs typeface="Arial" charset="0"/>
                </a:rPr>
                <a:t>nd </a:t>
              </a: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phosphorylation</a:t>
              </a:r>
              <a:r>
                <a:rPr lang="en-US" altLang="en-US" sz="1400">
                  <a:latin typeface="Arial" charset="0"/>
                  <a:ea typeface="Arial" charset="0"/>
                  <a:cs typeface="Arial" charset="0"/>
                </a:rPr>
                <a:t> </a:t>
              </a:r>
            </a:p>
          </p:txBody>
        </p:sp>
        <p:sp>
          <p:nvSpPr>
            <p:cNvPr id="11305" name="Text Box 41"/>
            <p:cNvSpPr txBox="1">
              <a:spLocks noChangeArrowheads="1"/>
            </p:cNvSpPr>
            <p:nvPr/>
          </p:nvSpPr>
          <p:spPr bwMode="auto">
            <a:xfrm>
              <a:off x="3818" y="4065"/>
              <a:ext cx="116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3</a:t>
              </a:r>
              <a:r>
                <a:rPr lang="en-US" altLang="en-US" sz="1400" baseline="30000">
                  <a:latin typeface="Arial" charset="0"/>
                  <a:ea typeface="Arial" charset="0"/>
                  <a:cs typeface="Arial" charset="0"/>
                </a:rPr>
                <a:t>rd </a:t>
              </a: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phosphorylation</a:t>
              </a:r>
              <a:r>
                <a:rPr lang="en-US" altLang="en-US" sz="1400">
                  <a:latin typeface="Arial" charset="0"/>
                  <a:ea typeface="Arial" charset="0"/>
                  <a:cs typeface="Arial" charset="0"/>
                </a:rPr>
                <a:t> </a:t>
              </a:r>
            </a:p>
          </p:txBody>
        </p:sp>
        <p:sp>
          <p:nvSpPr>
            <p:cNvPr id="11306" name="Text Box 42"/>
            <p:cNvSpPr txBox="1">
              <a:spLocks noChangeArrowheads="1"/>
            </p:cNvSpPr>
            <p:nvPr/>
          </p:nvSpPr>
          <p:spPr bwMode="auto">
            <a:xfrm>
              <a:off x="4934" y="4087"/>
              <a:ext cx="116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>
                  <a:latin typeface="Arial" charset="0"/>
                  <a:ea typeface="Arial" charset="0"/>
                  <a:cs typeface="Arial" charset="0"/>
                </a:rPr>
                <a:t>Activation</a:t>
              </a:r>
            </a:p>
          </p:txBody>
        </p:sp>
      </p:grpSp>
      <p:sp>
        <p:nvSpPr>
          <p:cNvPr id="11307" name="Oval 43"/>
          <p:cNvSpPr>
            <a:spLocks noChangeArrowheads="1"/>
          </p:cNvSpPr>
          <p:nvPr/>
        </p:nvSpPr>
        <p:spPr bwMode="auto">
          <a:xfrm>
            <a:off x="8412163" y="5810250"/>
            <a:ext cx="173037" cy="184150"/>
          </a:xfrm>
          <a:prstGeom prst="ellipse">
            <a:avLst/>
          </a:prstGeom>
          <a:gradFill rotWithShape="0">
            <a:gsLst>
              <a:gs pos="0">
                <a:srgbClr val="ECABAB"/>
              </a:gs>
              <a:gs pos="100000">
                <a:srgbClr val="A74747"/>
              </a:gs>
            </a:gsLst>
            <a:lin ang="5400000" scaled="1"/>
          </a:gradFill>
          <a:ln w="9360" cap="sq">
            <a:solidFill>
              <a:srgbClr val="9A4E4E"/>
            </a:solidFill>
            <a:miter lim="800000"/>
            <a:headEnd/>
            <a:tailEnd/>
          </a:ln>
          <a:effectLst>
            <a:outerShdw blurRad="63500" dist="38184" dir="2700000" algn="ctr" rotWithShape="0">
              <a:srgbClr val="808080">
                <a:alpha val="40033"/>
              </a:srgbClr>
            </a:outerShdw>
          </a:effec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60000"/>
              </a:lnSpc>
              <a:buClrTx/>
              <a:buFontTx/>
              <a:buNone/>
            </a:pPr>
            <a:r>
              <a:rPr lang="en-US" altLang="en-US" sz="1000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ＭＳ Ｐゴシック"/>
        <a:cs typeface="ＭＳ Ｐゴシック"/>
      </a:majorFont>
      <a:minorFont>
        <a:latin typeface="Gill San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ＭＳ Ｐゴシック"/>
        <a:cs typeface="ＭＳ Ｐゴシック"/>
      </a:majorFont>
      <a:minorFont>
        <a:latin typeface="Gill San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12155</TotalTime>
  <Words>712</Words>
  <Application>Microsoft Macintosh PowerPoint</Application>
  <PresentationFormat>On-screen Show (4:3)</PresentationFormat>
  <Paragraphs>344</Paragraphs>
  <Slides>50</Slides>
  <Notes>48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 Black</vt:lpstr>
      <vt:lpstr>Garamond</vt:lpstr>
      <vt:lpstr>Gill Sans</vt:lpstr>
      <vt:lpstr>ＭＳ Ｐゴシック</vt:lpstr>
      <vt:lpstr>Times New Roman</vt:lpstr>
      <vt:lpstr>Wingdings</vt:lpstr>
      <vt:lpstr>宋体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2492</cp:revision>
  <cp:lastPrinted>1601-01-01T00:00:00Z</cp:lastPrinted>
  <dcterms:created xsi:type="dcterms:W3CDTF">1601-01-01T00:00:00Z</dcterms:created>
  <dcterms:modified xsi:type="dcterms:W3CDTF">2017-03-14T02:18:45Z</dcterms:modified>
</cp:coreProperties>
</file>